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3"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87"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30"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7B1C22-052B-4314-8D1F-5CA74F16ADBC}"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44BE08-10AD-4F4A-952E-4EEDECFBDBE3}" type="slidenum">
              <a:rPr lang="en-US" smtClean="0"/>
              <a:t>‹#›</a:t>
            </a:fld>
            <a:endParaRPr lang="en-US"/>
          </a:p>
        </p:txBody>
      </p:sp>
    </p:spTree>
    <p:extLst>
      <p:ext uri="{BB962C8B-B14F-4D97-AF65-F5344CB8AC3E}">
        <p14:creationId xmlns:p14="http://schemas.microsoft.com/office/powerpoint/2010/main" val="1822533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53</a:t>
            </a:fld>
            <a:endParaRPr lang="en-US"/>
          </a:p>
        </p:txBody>
      </p:sp>
    </p:spTree>
    <p:extLst>
      <p:ext uri="{BB962C8B-B14F-4D97-AF65-F5344CB8AC3E}">
        <p14:creationId xmlns:p14="http://schemas.microsoft.com/office/powerpoint/2010/main" val="2382845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62</a:t>
            </a:fld>
            <a:endParaRPr lang="en-US"/>
          </a:p>
        </p:txBody>
      </p:sp>
    </p:spTree>
    <p:extLst>
      <p:ext uri="{BB962C8B-B14F-4D97-AF65-F5344CB8AC3E}">
        <p14:creationId xmlns:p14="http://schemas.microsoft.com/office/powerpoint/2010/main" val="3367723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63</a:t>
            </a:fld>
            <a:endParaRPr lang="en-US"/>
          </a:p>
        </p:txBody>
      </p:sp>
    </p:spTree>
    <p:extLst>
      <p:ext uri="{BB962C8B-B14F-4D97-AF65-F5344CB8AC3E}">
        <p14:creationId xmlns:p14="http://schemas.microsoft.com/office/powerpoint/2010/main" val="3501952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64</a:t>
            </a:fld>
            <a:endParaRPr lang="en-US"/>
          </a:p>
        </p:txBody>
      </p:sp>
    </p:spTree>
    <p:extLst>
      <p:ext uri="{BB962C8B-B14F-4D97-AF65-F5344CB8AC3E}">
        <p14:creationId xmlns:p14="http://schemas.microsoft.com/office/powerpoint/2010/main" val="1059886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65</a:t>
            </a:fld>
            <a:endParaRPr lang="en-US"/>
          </a:p>
        </p:txBody>
      </p:sp>
    </p:spTree>
    <p:extLst>
      <p:ext uri="{BB962C8B-B14F-4D97-AF65-F5344CB8AC3E}">
        <p14:creationId xmlns:p14="http://schemas.microsoft.com/office/powerpoint/2010/main" val="3826580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66</a:t>
            </a:fld>
            <a:endParaRPr lang="en-US"/>
          </a:p>
        </p:txBody>
      </p:sp>
    </p:spTree>
    <p:extLst>
      <p:ext uri="{BB962C8B-B14F-4D97-AF65-F5344CB8AC3E}">
        <p14:creationId xmlns:p14="http://schemas.microsoft.com/office/powerpoint/2010/main" val="23059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67</a:t>
            </a:fld>
            <a:endParaRPr lang="en-US"/>
          </a:p>
        </p:txBody>
      </p:sp>
    </p:spTree>
    <p:extLst>
      <p:ext uri="{BB962C8B-B14F-4D97-AF65-F5344CB8AC3E}">
        <p14:creationId xmlns:p14="http://schemas.microsoft.com/office/powerpoint/2010/main" val="189492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68</a:t>
            </a:fld>
            <a:endParaRPr lang="en-US"/>
          </a:p>
        </p:txBody>
      </p:sp>
    </p:spTree>
    <p:extLst>
      <p:ext uri="{BB962C8B-B14F-4D97-AF65-F5344CB8AC3E}">
        <p14:creationId xmlns:p14="http://schemas.microsoft.com/office/powerpoint/2010/main" val="335967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69</a:t>
            </a:fld>
            <a:endParaRPr lang="en-US"/>
          </a:p>
        </p:txBody>
      </p:sp>
    </p:spTree>
    <p:extLst>
      <p:ext uri="{BB962C8B-B14F-4D97-AF65-F5344CB8AC3E}">
        <p14:creationId xmlns:p14="http://schemas.microsoft.com/office/powerpoint/2010/main" val="2906688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70</a:t>
            </a:fld>
            <a:endParaRPr lang="en-US"/>
          </a:p>
        </p:txBody>
      </p:sp>
    </p:spTree>
    <p:extLst>
      <p:ext uri="{BB962C8B-B14F-4D97-AF65-F5344CB8AC3E}">
        <p14:creationId xmlns:p14="http://schemas.microsoft.com/office/powerpoint/2010/main" val="3035986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71</a:t>
            </a:fld>
            <a:endParaRPr lang="en-US"/>
          </a:p>
        </p:txBody>
      </p:sp>
    </p:spTree>
    <p:extLst>
      <p:ext uri="{BB962C8B-B14F-4D97-AF65-F5344CB8AC3E}">
        <p14:creationId xmlns:p14="http://schemas.microsoft.com/office/powerpoint/2010/main" val="268894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54</a:t>
            </a:fld>
            <a:endParaRPr lang="en-US"/>
          </a:p>
        </p:txBody>
      </p:sp>
    </p:spTree>
    <p:extLst>
      <p:ext uri="{BB962C8B-B14F-4D97-AF65-F5344CB8AC3E}">
        <p14:creationId xmlns:p14="http://schemas.microsoft.com/office/powerpoint/2010/main" val="3052063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72</a:t>
            </a:fld>
            <a:endParaRPr lang="en-US"/>
          </a:p>
        </p:txBody>
      </p:sp>
    </p:spTree>
    <p:extLst>
      <p:ext uri="{BB962C8B-B14F-4D97-AF65-F5344CB8AC3E}">
        <p14:creationId xmlns:p14="http://schemas.microsoft.com/office/powerpoint/2010/main" val="24667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73</a:t>
            </a:fld>
            <a:endParaRPr lang="en-US"/>
          </a:p>
        </p:txBody>
      </p:sp>
    </p:spTree>
    <p:extLst>
      <p:ext uri="{BB962C8B-B14F-4D97-AF65-F5344CB8AC3E}">
        <p14:creationId xmlns:p14="http://schemas.microsoft.com/office/powerpoint/2010/main" val="1292297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74</a:t>
            </a:fld>
            <a:endParaRPr lang="en-US"/>
          </a:p>
        </p:txBody>
      </p:sp>
    </p:spTree>
    <p:extLst>
      <p:ext uri="{BB962C8B-B14F-4D97-AF65-F5344CB8AC3E}">
        <p14:creationId xmlns:p14="http://schemas.microsoft.com/office/powerpoint/2010/main" val="824759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75</a:t>
            </a:fld>
            <a:endParaRPr lang="en-US"/>
          </a:p>
        </p:txBody>
      </p:sp>
    </p:spTree>
    <p:extLst>
      <p:ext uri="{BB962C8B-B14F-4D97-AF65-F5344CB8AC3E}">
        <p14:creationId xmlns:p14="http://schemas.microsoft.com/office/powerpoint/2010/main" val="491083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76</a:t>
            </a:fld>
            <a:endParaRPr lang="en-US"/>
          </a:p>
        </p:txBody>
      </p:sp>
    </p:spTree>
    <p:extLst>
      <p:ext uri="{BB962C8B-B14F-4D97-AF65-F5344CB8AC3E}">
        <p14:creationId xmlns:p14="http://schemas.microsoft.com/office/powerpoint/2010/main" val="2267973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77</a:t>
            </a:fld>
            <a:endParaRPr lang="en-US"/>
          </a:p>
        </p:txBody>
      </p:sp>
    </p:spTree>
    <p:extLst>
      <p:ext uri="{BB962C8B-B14F-4D97-AF65-F5344CB8AC3E}">
        <p14:creationId xmlns:p14="http://schemas.microsoft.com/office/powerpoint/2010/main" val="1943560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78</a:t>
            </a:fld>
            <a:endParaRPr lang="en-US"/>
          </a:p>
        </p:txBody>
      </p:sp>
    </p:spTree>
    <p:extLst>
      <p:ext uri="{BB962C8B-B14F-4D97-AF65-F5344CB8AC3E}">
        <p14:creationId xmlns:p14="http://schemas.microsoft.com/office/powerpoint/2010/main" val="525497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79</a:t>
            </a:fld>
            <a:endParaRPr lang="en-US"/>
          </a:p>
        </p:txBody>
      </p:sp>
    </p:spTree>
    <p:extLst>
      <p:ext uri="{BB962C8B-B14F-4D97-AF65-F5344CB8AC3E}">
        <p14:creationId xmlns:p14="http://schemas.microsoft.com/office/powerpoint/2010/main" val="133298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80</a:t>
            </a:fld>
            <a:endParaRPr lang="en-US"/>
          </a:p>
        </p:txBody>
      </p:sp>
    </p:spTree>
    <p:extLst>
      <p:ext uri="{BB962C8B-B14F-4D97-AF65-F5344CB8AC3E}">
        <p14:creationId xmlns:p14="http://schemas.microsoft.com/office/powerpoint/2010/main" val="981896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81</a:t>
            </a:fld>
            <a:endParaRPr lang="en-US"/>
          </a:p>
        </p:txBody>
      </p:sp>
    </p:spTree>
    <p:extLst>
      <p:ext uri="{BB962C8B-B14F-4D97-AF65-F5344CB8AC3E}">
        <p14:creationId xmlns:p14="http://schemas.microsoft.com/office/powerpoint/2010/main" val="3910930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55</a:t>
            </a:fld>
            <a:endParaRPr lang="en-US"/>
          </a:p>
        </p:txBody>
      </p:sp>
    </p:spTree>
    <p:extLst>
      <p:ext uri="{BB962C8B-B14F-4D97-AF65-F5344CB8AC3E}">
        <p14:creationId xmlns:p14="http://schemas.microsoft.com/office/powerpoint/2010/main" val="3783327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82</a:t>
            </a:fld>
            <a:endParaRPr lang="en-US"/>
          </a:p>
        </p:txBody>
      </p:sp>
    </p:spTree>
    <p:extLst>
      <p:ext uri="{BB962C8B-B14F-4D97-AF65-F5344CB8AC3E}">
        <p14:creationId xmlns:p14="http://schemas.microsoft.com/office/powerpoint/2010/main" val="394491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83</a:t>
            </a:fld>
            <a:endParaRPr lang="en-US"/>
          </a:p>
        </p:txBody>
      </p:sp>
    </p:spTree>
    <p:extLst>
      <p:ext uri="{BB962C8B-B14F-4D97-AF65-F5344CB8AC3E}">
        <p14:creationId xmlns:p14="http://schemas.microsoft.com/office/powerpoint/2010/main" val="1734099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84</a:t>
            </a:fld>
            <a:endParaRPr lang="en-US"/>
          </a:p>
        </p:txBody>
      </p:sp>
    </p:spTree>
    <p:extLst>
      <p:ext uri="{BB962C8B-B14F-4D97-AF65-F5344CB8AC3E}">
        <p14:creationId xmlns:p14="http://schemas.microsoft.com/office/powerpoint/2010/main" val="1629622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85</a:t>
            </a:fld>
            <a:endParaRPr lang="en-US"/>
          </a:p>
        </p:txBody>
      </p:sp>
    </p:spTree>
    <p:extLst>
      <p:ext uri="{BB962C8B-B14F-4D97-AF65-F5344CB8AC3E}">
        <p14:creationId xmlns:p14="http://schemas.microsoft.com/office/powerpoint/2010/main" val="3532110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86</a:t>
            </a:fld>
            <a:endParaRPr lang="en-US"/>
          </a:p>
        </p:txBody>
      </p:sp>
    </p:spTree>
    <p:extLst>
      <p:ext uri="{BB962C8B-B14F-4D97-AF65-F5344CB8AC3E}">
        <p14:creationId xmlns:p14="http://schemas.microsoft.com/office/powerpoint/2010/main" val="1823276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87</a:t>
            </a:fld>
            <a:endParaRPr lang="en-US"/>
          </a:p>
        </p:txBody>
      </p:sp>
    </p:spTree>
    <p:extLst>
      <p:ext uri="{BB962C8B-B14F-4D97-AF65-F5344CB8AC3E}">
        <p14:creationId xmlns:p14="http://schemas.microsoft.com/office/powerpoint/2010/main" val="1589153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88</a:t>
            </a:fld>
            <a:endParaRPr lang="en-US"/>
          </a:p>
        </p:txBody>
      </p:sp>
    </p:spTree>
    <p:extLst>
      <p:ext uri="{BB962C8B-B14F-4D97-AF65-F5344CB8AC3E}">
        <p14:creationId xmlns:p14="http://schemas.microsoft.com/office/powerpoint/2010/main" val="3508527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89</a:t>
            </a:fld>
            <a:endParaRPr lang="en-US"/>
          </a:p>
        </p:txBody>
      </p:sp>
    </p:spTree>
    <p:extLst>
      <p:ext uri="{BB962C8B-B14F-4D97-AF65-F5344CB8AC3E}">
        <p14:creationId xmlns:p14="http://schemas.microsoft.com/office/powerpoint/2010/main" val="4210635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90</a:t>
            </a:fld>
            <a:endParaRPr lang="en-US"/>
          </a:p>
        </p:txBody>
      </p:sp>
    </p:spTree>
    <p:extLst>
      <p:ext uri="{BB962C8B-B14F-4D97-AF65-F5344CB8AC3E}">
        <p14:creationId xmlns:p14="http://schemas.microsoft.com/office/powerpoint/2010/main" val="1626909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91</a:t>
            </a:fld>
            <a:endParaRPr lang="en-US"/>
          </a:p>
        </p:txBody>
      </p:sp>
    </p:spTree>
    <p:extLst>
      <p:ext uri="{BB962C8B-B14F-4D97-AF65-F5344CB8AC3E}">
        <p14:creationId xmlns:p14="http://schemas.microsoft.com/office/powerpoint/2010/main" val="92017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56</a:t>
            </a:fld>
            <a:endParaRPr lang="en-US"/>
          </a:p>
        </p:txBody>
      </p:sp>
    </p:spTree>
    <p:extLst>
      <p:ext uri="{BB962C8B-B14F-4D97-AF65-F5344CB8AC3E}">
        <p14:creationId xmlns:p14="http://schemas.microsoft.com/office/powerpoint/2010/main" val="40592128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92</a:t>
            </a:fld>
            <a:endParaRPr lang="en-US"/>
          </a:p>
        </p:txBody>
      </p:sp>
    </p:spTree>
    <p:extLst>
      <p:ext uri="{BB962C8B-B14F-4D97-AF65-F5344CB8AC3E}">
        <p14:creationId xmlns:p14="http://schemas.microsoft.com/office/powerpoint/2010/main" val="38408055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93</a:t>
            </a:fld>
            <a:endParaRPr lang="en-US"/>
          </a:p>
        </p:txBody>
      </p:sp>
    </p:spTree>
    <p:extLst>
      <p:ext uri="{BB962C8B-B14F-4D97-AF65-F5344CB8AC3E}">
        <p14:creationId xmlns:p14="http://schemas.microsoft.com/office/powerpoint/2010/main" val="21635382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94</a:t>
            </a:fld>
            <a:endParaRPr lang="en-US"/>
          </a:p>
        </p:txBody>
      </p:sp>
    </p:spTree>
    <p:extLst>
      <p:ext uri="{BB962C8B-B14F-4D97-AF65-F5344CB8AC3E}">
        <p14:creationId xmlns:p14="http://schemas.microsoft.com/office/powerpoint/2010/main" val="38420209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95</a:t>
            </a:fld>
            <a:endParaRPr lang="en-US"/>
          </a:p>
        </p:txBody>
      </p:sp>
    </p:spTree>
    <p:extLst>
      <p:ext uri="{BB962C8B-B14F-4D97-AF65-F5344CB8AC3E}">
        <p14:creationId xmlns:p14="http://schemas.microsoft.com/office/powerpoint/2010/main" val="93510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96</a:t>
            </a:fld>
            <a:endParaRPr lang="en-US"/>
          </a:p>
        </p:txBody>
      </p:sp>
    </p:spTree>
    <p:extLst>
      <p:ext uri="{BB962C8B-B14F-4D97-AF65-F5344CB8AC3E}">
        <p14:creationId xmlns:p14="http://schemas.microsoft.com/office/powerpoint/2010/main" val="16925884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97</a:t>
            </a:fld>
            <a:endParaRPr lang="en-US"/>
          </a:p>
        </p:txBody>
      </p:sp>
    </p:spTree>
    <p:extLst>
      <p:ext uri="{BB962C8B-B14F-4D97-AF65-F5344CB8AC3E}">
        <p14:creationId xmlns:p14="http://schemas.microsoft.com/office/powerpoint/2010/main" val="23025143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98</a:t>
            </a:fld>
            <a:endParaRPr lang="en-US"/>
          </a:p>
        </p:txBody>
      </p:sp>
    </p:spTree>
    <p:extLst>
      <p:ext uri="{BB962C8B-B14F-4D97-AF65-F5344CB8AC3E}">
        <p14:creationId xmlns:p14="http://schemas.microsoft.com/office/powerpoint/2010/main" val="534796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99</a:t>
            </a:fld>
            <a:endParaRPr lang="en-US"/>
          </a:p>
        </p:txBody>
      </p:sp>
    </p:spTree>
    <p:extLst>
      <p:ext uri="{BB962C8B-B14F-4D97-AF65-F5344CB8AC3E}">
        <p14:creationId xmlns:p14="http://schemas.microsoft.com/office/powerpoint/2010/main" val="9279435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100</a:t>
            </a:fld>
            <a:endParaRPr lang="en-US"/>
          </a:p>
        </p:txBody>
      </p:sp>
    </p:spTree>
    <p:extLst>
      <p:ext uri="{BB962C8B-B14F-4D97-AF65-F5344CB8AC3E}">
        <p14:creationId xmlns:p14="http://schemas.microsoft.com/office/powerpoint/2010/main" val="2716908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101</a:t>
            </a:fld>
            <a:endParaRPr lang="en-US"/>
          </a:p>
        </p:txBody>
      </p:sp>
    </p:spTree>
    <p:extLst>
      <p:ext uri="{BB962C8B-B14F-4D97-AF65-F5344CB8AC3E}">
        <p14:creationId xmlns:p14="http://schemas.microsoft.com/office/powerpoint/2010/main" val="3463312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57</a:t>
            </a:fld>
            <a:endParaRPr lang="en-US"/>
          </a:p>
        </p:txBody>
      </p:sp>
    </p:spTree>
    <p:extLst>
      <p:ext uri="{BB962C8B-B14F-4D97-AF65-F5344CB8AC3E}">
        <p14:creationId xmlns:p14="http://schemas.microsoft.com/office/powerpoint/2010/main" val="12632832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102</a:t>
            </a:fld>
            <a:endParaRPr lang="en-US"/>
          </a:p>
        </p:txBody>
      </p:sp>
    </p:spTree>
    <p:extLst>
      <p:ext uri="{BB962C8B-B14F-4D97-AF65-F5344CB8AC3E}">
        <p14:creationId xmlns:p14="http://schemas.microsoft.com/office/powerpoint/2010/main" val="35551361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103</a:t>
            </a:fld>
            <a:endParaRPr lang="en-US"/>
          </a:p>
        </p:txBody>
      </p:sp>
    </p:spTree>
    <p:extLst>
      <p:ext uri="{BB962C8B-B14F-4D97-AF65-F5344CB8AC3E}">
        <p14:creationId xmlns:p14="http://schemas.microsoft.com/office/powerpoint/2010/main" val="3859045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104</a:t>
            </a:fld>
            <a:endParaRPr lang="en-US"/>
          </a:p>
        </p:txBody>
      </p:sp>
    </p:spTree>
    <p:extLst>
      <p:ext uri="{BB962C8B-B14F-4D97-AF65-F5344CB8AC3E}">
        <p14:creationId xmlns:p14="http://schemas.microsoft.com/office/powerpoint/2010/main" val="21075885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105</a:t>
            </a:fld>
            <a:endParaRPr lang="en-US"/>
          </a:p>
        </p:txBody>
      </p:sp>
    </p:spTree>
    <p:extLst>
      <p:ext uri="{BB962C8B-B14F-4D97-AF65-F5344CB8AC3E}">
        <p14:creationId xmlns:p14="http://schemas.microsoft.com/office/powerpoint/2010/main" val="38364580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106</a:t>
            </a:fld>
            <a:endParaRPr lang="en-US"/>
          </a:p>
        </p:txBody>
      </p:sp>
    </p:spTree>
    <p:extLst>
      <p:ext uri="{BB962C8B-B14F-4D97-AF65-F5344CB8AC3E}">
        <p14:creationId xmlns:p14="http://schemas.microsoft.com/office/powerpoint/2010/main" val="796333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107</a:t>
            </a:fld>
            <a:endParaRPr lang="en-US"/>
          </a:p>
        </p:txBody>
      </p:sp>
    </p:spTree>
    <p:extLst>
      <p:ext uri="{BB962C8B-B14F-4D97-AF65-F5344CB8AC3E}">
        <p14:creationId xmlns:p14="http://schemas.microsoft.com/office/powerpoint/2010/main" val="37322745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108</a:t>
            </a:fld>
            <a:endParaRPr lang="en-US"/>
          </a:p>
        </p:txBody>
      </p:sp>
    </p:spTree>
    <p:extLst>
      <p:ext uri="{BB962C8B-B14F-4D97-AF65-F5344CB8AC3E}">
        <p14:creationId xmlns:p14="http://schemas.microsoft.com/office/powerpoint/2010/main" val="37002721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109</a:t>
            </a:fld>
            <a:endParaRPr lang="en-US"/>
          </a:p>
        </p:txBody>
      </p:sp>
    </p:spTree>
    <p:extLst>
      <p:ext uri="{BB962C8B-B14F-4D97-AF65-F5344CB8AC3E}">
        <p14:creationId xmlns:p14="http://schemas.microsoft.com/office/powerpoint/2010/main" val="602196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58</a:t>
            </a:fld>
            <a:endParaRPr lang="en-US"/>
          </a:p>
        </p:txBody>
      </p:sp>
    </p:spTree>
    <p:extLst>
      <p:ext uri="{BB962C8B-B14F-4D97-AF65-F5344CB8AC3E}">
        <p14:creationId xmlns:p14="http://schemas.microsoft.com/office/powerpoint/2010/main" val="3281088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59</a:t>
            </a:fld>
            <a:endParaRPr lang="en-US"/>
          </a:p>
        </p:txBody>
      </p:sp>
    </p:spTree>
    <p:extLst>
      <p:ext uri="{BB962C8B-B14F-4D97-AF65-F5344CB8AC3E}">
        <p14:creationId xmlns:p14="http://schemas.microsoft.com/office/powerpoint/2010/main" val="2402895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60</a:t>
            </a:fld>
            <a:endParaRPr lang="en-US"/>
          </a:p>
        </p:txBody>
      </p:sp>
    </p:spTree>
    <p:extLst>
      <p:ext uri="{BB962C8B-B14F-4D97-AF65-F5344CB8AC3E}">
        <p14:creationId xmlns:p14="http://schemas.microsoft.com/office/powerpoint/2010/main" val="2041182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44BE08-10AD-4F4A-952E-4EEDECFBDBE3}" type="slidenum">
              <a:rPr lang="en-US" smtClean="0"/>
              <a:t>61</a:t>
            </a:fld>
            <a:endParaRPr lang="en-US"/>
          </a:p>
        </p:txBody>
      </p:sp>
    </p:spTree>
    <p:extLst>
      <p:ext uri="{BB962C8B-B14F-4D97-AF65-F5344CB8AC3E}">
        <p14:creationId xmlns:p14="http://schemas.microsoft.com/office/powerpoint/2010/main" val="1036086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CE555-9EDC-F86D-9EFE-CDCE6C1C5A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7D3517-871D-CD51-B283-53C3A91376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F12BDE-1DDB-A9EC-823B-E0EB8D8680CB}"/>
              </a:ext>
            </a:extLst>
          </p:cNvPr>
          <p:cNvSpPr>
            <a:spLocks noGrp="1"/>
          </p:cNvSpPr>
          <p:nvPr>
            <p:ph type="dt" sz="half" idx="10"/>
          </p:nvPr>
        </p:nvSpPr>
        <p:spPr/>
        <p:txBody>
          <a:bodyPr/>
          <a:lstStyle/>
          <a:p>
            <a:fld id="{D1B5357C-3F98-414B-A407-ED2FF83A2E5D}" type="datetimeFigureOut">
              <a:rPr lang="en-US" smtClean="0"/>
              <a:t>1/15/2024</a:t>
            </a:fld>
            <a:endParaRPr lang="en-US"/>
          </a:p>
        </p:txBody>
      </p:sp>
      <p:sp>
        <p:nvSpPr>
          <p:cNvPr id="5" name="Footer Placeholder 4">
            <a:extLst>
              <a:ext uri="{FF2B5EF4-FFF2-40B4-BE49-F238E27FC236}">
                <a16:creationId xmlns:a16="http://schemas.microsoft.com/office/drawing/2014/main" id="{F9F58A2C-5113-09AE-C6EC-718B3DE50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92D95-4EE9-1C43-EA45-8A6BAECED104}"/>
              </a:ext>
            </a:extLst>
          </p:cNvPr>
          <p:cNvSpPr>
            <a:spLocks noGrp="1"/>
          </p:cNvSpPr>
          <p:nvPr>
            <p:ph type="sldNum" sz="quarter" idx="12"/>
          </p:nvPr>
        </p:nvSpPr>
        <p:spPr/>
        <p:txBody>
          <a:bodyPr/>
          <a:lstStyle/>
          <a:p>
            <a:fld id="{B7450E7C-70A0-4DFE-8980-F73C98B01BD7}" type="slidenum">
              <a:rPr lang="en-US" smtClean="0"/>
              <a:t>‹#›</a:t>
            </a:fld>
            <a:endParaRPr lang="en-US"/>
          </a:p>
        </p:txBody>
      </p:sp>
    </p:spTree>
    <p:extLst>
      <p:ext uri="{BB962C8B-B14F-4D97-AF65-F5344CB8AC3E}">
        <p14:creationId xmlns:p14="http://schemas.microsoft.com/office/powerpoint/2010/main" val="3569274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69FB7-5E83-CD3B-F769-F7894B5BF3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934FF9-D583-51BF-B7EB-B6288C8EA9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01990-2B69-B4EF-2359-16A9D35F14A7}"/>
              </a:ext>
            </a:extLst>
          </p:cNvPr>
          <p:cNvSpPr>
            <a:spLocks noGrp="1"/>
          </p:cNvSpPr>
          <p:nvPr>
            <p:ph type="dt" sz="half" idx="10"/>
          </p:nvPr>
        </p:nvSpPr>
        <p:spPr/>
        <p:txBody>
          <a:bodyPr/>
          <a:lstStyle/>
          <a:p>
            <a:fld id="{D1B5357C-3F98-414B-A407-ED2FF83A2E5D}" type="datetimeFigureOut">
              <a:rPr lang="en-US" smtClean="0"/>
              <a:t>1/15/2024</a:t>
            </a:fld>
            <a:endParaRPr lang="en-US"/>
          </a:p>
        </p:txBody>
      </p:sp>
      <p:sp>
        <p:nvSpPr>
          <p:cNvPr id="5" name="Footer Placeholder 4">
            <a:extLst>
              <a:ext uri="{FF2B5EF4-FFF2-40B4-BE49-F238E27FC236}">
                <a16:creationId xmlns:a16="http://schemas.microsoft.com/office/drawing/2014/main" id="{DAE5ECE5-B9C5-5776-2DE0-5EA72DA17B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381D5-91C6-907A-F6EA-77500D31CE62}"/>
              </a:ext>
            </a:extLst>
          </p:cNvPr>
          <p:cNvSpPr>
            <a:spLocks noGrp="1"/>
          </p:cNvSpPr>
          <p:nvPr>
            <p:ph type="sldNum" sz="quarter" idx="12"/>
          </p:nvPr>
        </p:nvSpPr>
        <p:spPr/>
        <p:txBody>
          <a:bodyPr/>
          <a:lstStyle/>
          <a:p>
            <a:fld id="{B7450E7C-70A0-4DFE-8980-F73C98B01BD7}" type="slidenum">
              <a:rPr lang="en-US" smtClean="0"/>
              <a:t>‹#›</a:t>
            </a:fld>
            <a:endParaRPr lang="en-US"/>
          </a:p>
        </p:txBody>
      </p:sp>
    </p:spTree>
    <p:extLst>
      <p:ext uri="{BB962C8B-B14F-4D97-AF65-F5344CB8AC3E}">
        <p14:creationId xmlns:p14="http://schemas.microsoft.com/office/powerpoint/2010/main" val="2105756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CB8CB1-BAF6-6C88-3D0E-E748C03E78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469701-1F36-4A4D-A325-D31ABAD962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26EE35-0604-F548-2A4B-0D04157B1243}"/>
              </a:ext>
            </a:extLst>
          </p:cNvPr>
          <p:cNvSpPr>
            <a:spLocks noGrp="1"/>
          </p:cNvSpPr>
          <p:nvPr>
            <p:ph type="dt" sz="half" idx="10"/>
          </p:nvPr>
        </p:nvSpPr>
        <p:spPr/>
        <p:txBody>
          <a:bodyPr/>
          <a:lstStyle/>
          <a:p>
            <a:fld id="{D1B5357C-3F98-414B-A407-ED2FF83A2E5D}" type="datetimeFigureOut">
              <a:rPr lang="en-US" smtClean="0"/>
              <a:t>1/15/2024</a:t>
            </a:fld>
            <a:endParaRPr lang="en-US"/>
          </a:p>
        </p:txBody>
      </p:sp>
      <p:sp>
        <p:nvSpPr>
          <p:cNvPr id="5" name="Footer Placeholder 4">
            <a:extLst>
              <a:ext uri="{FF2B5EF4-FFF2-40B4-BE49-F238E27FC236}">
                <a16:creationId xmlns:a16="http://schemas.microsoft.com/office/drawing/2014/main" id="{886CF041-AB2F-4ADC-B140-B82736EFC9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3801B-58DC-A06A-FAED-E6A02D0FA516}"/>
              </a:ext>
            </a:extLst>
          </p:cNvPr>
          <p:cNvSpPr>
            <a:spLocks noGrp="1"/>
          </p:cNvSpPr>
          <p:nvPr>
            <p:ph type="sldNum" sz="quarter" idx="12"/>
          </p:nvPr>
        </p:nvSpPr>
        <p:spPr/>
        <p:txBody>
          <a:bodyPr/>
          <a:lstStyle/>
          <a:p>
            <a:fld id="{B7450E7C-70A0-4DFE-8980-F73C98B01BD7}" type="slidenum">
              <a:rPr lang="en-US" smtClean="0"/>
              <a:t>‹#›</a:t>
            </a:fld>
            <a:endParaRPr lang="en-US"/>
          </a:p>
        </p:txBody>
      </p:sp>
    </p:spTree>
    <p:extLst>
      <p:ext uri="{BB962C8B-B14F-4D97-AF65-F5344CB8AC3E}">
        <p14:creationId xmlns:p14="http://schemas.microsoft.com/office/powerpoint/2010/main" val="2171951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7FFF-F8C2-986A-BD9C-53D41C70BE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44358A-10B6-56EF-D3D9-DCB45565D3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32331B-917F-2B55-C5D6-B3C1A3BFC563}"/>
              </a:ext>
            </a:extLst>
          </p:cNvPr>
          <p:cNvSpPr>
            <a:spLocks noGrp="1"/>
          </p:cNvSpPr>
          <p:nvPr>
            <p:ph type="dt" sz="half" idx="10"/>
          </p:nvPr>
        </p:nvSpPr>
        <p:spPr/>
        <p:txBody>
          <a:bodyPr/>
          <a:lstStyle/>
          <a:p>
            <a:fld id="{D1B5357C-3F98-414B-A407-ED2FF83A2E5D}" type="datetimeFigureOut">
              <a:rPr lang="en-US" smtClean="0"/>
              <a:t>1/15/2024</a:t>
            </a:fld>
            <a:endParaRPr lang="en-US"/>
          </a:p>
        </p:txBody>
      </p:sp>
      <p:sp>
        <p:nvSpPr>
          <p:cNvPr id="5" name="Footer Placeholder 4">
            <a:extLst>
              <a:ext uri="{FF2B5EF4-FFF2-40B4-BE49-F238E27FC236}">
                <a16:creationId xmlns:a16="http://schemas.microsoft.com/office/drawing/2014/main" id="{67A215AD-BD0C-ECED-CC84-3AFAA544A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F579B-031D-C08B-42D6-223AAD98EB5E}"/>
              </a:ext>
            </a:extLst>
          </p:cNvPr>
          <p:cNvSpPr>
            <a:spLocks noGrp="1"/>
          </p:cNvSpPr>
          <p:nvPr>
            <p:ph type="sldNum" sz="quarter" idx="12"/>
          </p:nvPr>
        </p:nvSpPr>
        <p:spPr/>
        <p:txBody>
          <a:bodyPr/>
          <a:lstStyle/>
          <a:p>
            <a:fld id="{B7450E7C-70A0-4DFE-8980-F73C98B01BD7}" type="slidenum">
              <a:rPr lang="en-US" smtClean="0"/>
              <a:t>‹#›</a:t>
            </a:fld>
            <a:endParaRPr lang="en-US"/>
          </a:p>
        </p:txBody>
      </p:sp>
    </p:spTree>
    <p:extLst>
      <p:ext uri="{BB962C8B-B14F-4D97-AF65-F5344CB8AC3E}">
        <p14:creationId xmlns:p14="http://schemas.microsoft.com/office/powerpoint/2010/main" val="2223077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3733-1AEC-2BFA-A213-0E6BC4E1EC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D57DA1-C3EB-BE8F-F6F6-3675620D9E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81AE60-6958-7A47-27C1-4C8848E4CDC6}"/>
              </a:ext>
            </a:extLst>
          </p:cNvPr>
          <p:cNvSpPr>
            <a:spLocks noGrp="1"/>
          </p:cNvSpPr>
          <p:nvPr>
            <p:ph type="dt" sz="half" idx="10"/>
          </p:nvPr>
        </p:nvSpPr>
        <p:spPr/>
        <p:txBody>
          <a:bodyPr/>
          <a:lstStyle/>
          <a:p>
            <a:fld id="{D1B5357C-3F98-414B-A407-ED2FF83A2E5D}" type="datetimeFigureOut">
              <a:rPr lang="en-US" smtClean="0"/>
              <a:t>1/15/2024</a:t>
            </a:fld>
            <a:endParaRPr lang="en-US"/>
          </a:p>
        </p:txBody>
      </p:sp>
      <p:sp>
        <p:nvSpPr>
          <p:cNvPr id="5" name="Footer Placeholder 4">
            <a:extLst>
              <a:ext uri="{FF2B5EF4-FFF2-40B4-BE49-F238E27FC236}">
                <a16:creationId xmlns:a16="http://schemas.microsoft.com/office/drawing/2014/main" id="{AACA5C0E-5570-DDB7-0332-943E106D47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64CA9-D226-2D94-F4DC-F37DD4ED3AD0}"/>
              </a:ext>
            </a:extLst>
          </p:cNvPr>
          <p:cNvSpPr>
            <a:spLocks noGrp="1"/>
          </p:cNvSpPr>
          <p:nvPr>
            <p:ph type="sldNum" sz="quarter" idx="12"/>
          </p:nvPr>
        </p:nvSpPr>
        <p:spPr/>
        <p:txBody>
          <a:bodyPr/>
          <a:lstStyle/>
          <a:p>
            <a:fld id="{B7450E7C-70A0-4DFE-8980-F73C98B01BD7}" type="slidenum">
              <a:rPr lang="en-US" smtClean="0"/>
              <a:t>‹#›</a:t>
            </a:fld>
            <a:endParaRPr lang="en-US"/>
          </a:p>
        </p:txBody>
      </p:sp>
    </p:spTree>
    <p:extLst>
      <p:ext uri="{BB962C8B-B14F-4D97-AF65-F5344CB8AC3E}">
        <p14:creationId xmlns:p14="http://schemas.microsoft.com/office/powerpoint/2010/main" val="626734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D33-D900-CACD-324C-26B199C14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38BE65-4275-E25E-4972-8229338131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9FEF42-65B1-D5CF-C6DE-9DEC15001D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D669B6-EB8A-EDEA-2405-92A135DE00DE}"/>
              </a:ext>
            </a:extLst>
          </p:cNvPr>
          <p:cNvSpPr>
            <a:spLocks noGrp="1"/>
          </p:cNvSpPr>
          <p:nvPr>
            <p:ph type="dt" sz="half" idx="10"/>
          </p:nvPr>
        </p:nvSpPr>
        <p:spPr/>
        <p:txBody>
          <a:bodyPr/>
          <a:lstStyle/>
          <a:p>
            <a:fld id="{D1B5357C-3F98-414B-A407-ED2FF83A2E5D}" type="datetimeFigureOut">
              <a:rPr lang="en-US" smtClean="0"/>
              <a:t>1/15/2024</a:t>
            </a:fld>
            <a:endParaRPr lang="en-US"/>
          </a:p>
        </p:txBody>
      </p:sp>
      <p:sp>
        <p:nvSpPr>
          <p:cNvPr id="6" name="Footer Placeholder 5">
            <a:extLst>
              <a:ext uri="{FF2B5EF4-FFF2-40B4-BE49-F238E27FC236}">
                <a16:creationId xmlns:a16="http://schemas.microsoft.com/office/drawing/2014/main" id="{3F3CA9DE-1EF3-BEAB-2F5D-BD1F6B289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003C41-DD81-8530-ADF4-2A7D3BA81662}"/>
              </a:ext>
            </a:extLst>
          </p:cNvPr>
          <p:cNvSpPr>
            <a:spLocks noGrp="1"/>
          </p:cNvSpPr>
          <p:nvPr>
            <p:ph type="sldNum" sz="quarter" idx="12"/>
          </p:nvPr>
        </p:nvSpPr>
        <p:spPr/>
        <p:txBody>
          <a:bodyPr/>
          <a:lstStyle/>
          <a:p>
            <a:fld id="{B7450E7C-70A0-4DFE-8980-F73C98B01BD7}" type="slidenum">
              <a:rPr lang="en-US" smtClean="0"/>
              <a:t>‹#›</a:t>
            </a:fld>
            <a:endParaRPr lang="en-US"/>
          </a:p>
        </p:txBody>
      </p:sp>
    </p:spTree>
    <p:extLst>
      <p:ext uri="{BB962C8B-B14F-4D97-AF65-F5344CB8AC3E}">
        <p14:creationId xmlns:p14="http://schemas.microsoft.com/office/powerpoint/2010/main" val="3173004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025F2-2BAA-B1F5-4B8F-C5A34ED8AA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BC5C36-449F-79B5-95C7-39ECD3694B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995395-119E-F941-AF37-11B96F815C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3D6FF2-08E9-872E-3799-30F13D1954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7FB5EB-AF95-CCEA-0D26-0F6AF5D6B9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E07271-DAE7-666D-315F-97A2EB93617A}"/>
              </a:ext>
            </a:extLst>
          </p:cNvPr>
          <p:cNvSpPr>
            <a:spLocks noGrp="1"/>
          </p:cNvSpPr>
          <p:nvPr>
            <p:ph type="dt" sz="half" idx="10"/>
          </p:nvPr>
        </p:nvSpPr>
        <p:spPr/>
        <p:txBody>
          <a:bodyPr/>
          <a:lstStyle/>
          <a:p>
            <a:fld id="{D1B5357C-3F98-414B-A407-ED2FF83A2E5D}" type="datetimeFigureOut">
              <a:rPr lang="en-US" smtClean="0"/>
              <a:t>1/15/2024</a:t>
            </a:fld>
            <a:endParaRPr lang="en-US"/>
          </a:p>
        </p:txBody>
      </p:sp>
      <p:sp>
        <p:nvSpPr>
          <p:cNvPr id="8" name="Footer Placeholder 7">
            <a:extLst>
              <a:ext uri="{FF2B5EF4-FFF2-40B4-BE49-F238E27FC236}">
                <a16:creationId xmlns:a16="http://schemas.microsoft.com/office/drawing/2014/main" id="{4207E6FC-FC4A-430E-3DA6-FD7F5FBD37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9267E1-4021-96CE-F1F8-22B8244B0498}"/>
              </a:ext>
            </a:extLst>
          </p:cNvPr>
          <p:cNvSpPr>
            <a:spLocks noGrp="1"/>
          </p:cNvSpPr>
          <p:nvPr>
            <p:ph type="sldNum" sz="quarter" idx="12"/>
          </p:nvPr>
        </p:nvSpPr>
        <p:spPr/>
        <p:txBody>
          <a:bodyPr/>
          <a:lstStyle/>
          <a:p>
            <a:fld id="{B7450E7C-70A0-4DFE-8980-F73C98B01BD7}" type="slidenum">
              <a:rPr lang="en-US" smtClean="0"/>
              <a:t>‹#›</a:t>
            </a:fld>
            <a:endParaRPr lang="en-US"/>
          </a:p>
        </p:txBody>
      </p:sp>
    </p:spTree>
    <p:extLst>
      <p:ext uri="{BB962C8B-B14F-4D97-AF65-F5344CB8AC3E}">
        <p14:creationId xmlns:p14="http://schemas.microsoft.com/office/powerpoint/2010/main" val="4283734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93E0F-8ABD-33C1-ED8D-83A27238BA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82D8CD-5049-F26E-F034-3F41A6F71B8F}"/>
              </a:ext>
            </a:extLst>
          </p:cNvPr>
          <p:cNvSpPr>
            <a:spLocks noGrp="1"/>
          </p:cNvSpPr>
          <p:nvPr>
            <p:ph type="dt" sz="half" idx="10"/>
          </p:nvPr>
        </p:nvSpPr>
        <p:spPr/>
        <p:txBody>
          <a:bodyPr/>
          <a:lstStyle/>
          <a:p>
            <a:fld id="{D1B5357C-3F98-414B-A407-ED2FF83A2E5D}" type="datetimeFigureOut">
              <a:rPr lang="en-US" smtClean="0"/>
              <a:t>1/15/2024</a:t>
            </a:fld>
            <a:endParaRPr lang="en-US"/>
          </a:p>
        </p:txBody>
      </p:sp>
      <p:sp>
        <p:nvSpPr>
          <p:cNvPr id="4" name="Footer Placeholder 3">
            <a:extLst>
              <a:ext uri="{FF2B5EF4-FFF2-40B4-BE49-F238E27FC236}">
                <a16:creationId xmlns:a16="http://schemas.microsoft.com/office/drawing/2014/main" id="{FAF94F1C-52E3-CF7C-145E-9B07DAFC4D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2CD37A-E1D6-F591-583F-5485622EEAFC}"/>
              </a:ext>
            </a:extLst>
          </p:cNvPr>
          <p:cNvSpPr>
            <a:spLocks noGrp="1"/>
          </p:cNvSpPr>
          <p:nvPr>
            <p:ph type="sldNum" sz="quarter" idx="12"/>
          </p:nvPr>
        </p:nvSpPr>
        <p:spPr/>
        <p:txBody>
          <a:bodyPr/>
          <a:lstStyle/>
          <a:p>
            <a:fld id="{B7450E7C-70A0-4DFE-8980-F73C98B01BD7}" type="slidenum">
              <a:rPr lang="en-US" smtClean="0"/>
              <a:t>‹#›</a:t>
            </a:fld>
            <a:endParaRPr lang="en-US"/>
          </a:p>
        </p:txBody>
      </p:sp>
    </p:spTree>
    <p:extLst>
      <p:ext uri="{BB962C8B-B14F-4D97-AF65-F5344CB8AC3E}">
        <p14:creationId xmlns:p14="http://schemas.microsoft.com/office/powerpoint/2010/main" val="2401839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47A15B-FDF1-39D3-5335-99B6A83DA9EC}"/>
              </a:ext>
            </a:extLst>
          </p:cNvPr>
          <p:cNvSpPr>
            <a:spLocks noGrp="1"/>
          </p:cNvSpPr>
          <p:nvPr>
            <p:ph type="dt" sz="half" idx="10"/>
          </p:nvPr>
        </p:nvSpPr>
        <p:spPr/>
        <p:txBody>
          <a:bodyPr/>
          <a:lstStyle/>
          <a:p>
            <a:fld id="{D1B5357C-3F98-414B-A407-ED2FF83A2E5D}" type="datetimeFigureOut">
              <a:rPr lang="en-US" smtClean="0"/>
              <a:t>1/15/2024</a:t>
            </a:fld>
            <a:endParaRPr lang="en-US"/>
          </a:p>
        </p:txBody>
      </p:sp>
      <p:sp>
        <p:nvSpPr>
          <p:cNvPr id="3" name="Footer Placeholder 2">
            <a:extLst>
              <a:ext uri="{FF2B5EF4-FFF2-40B4-BE49-F238E27FC236}">
                <a16:creationId xmlns:a16="http://schemas.microsoft.com/office/drawing/2014/main" id="{FD241FFB-ED27-6FB9-A921-FA233D0470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07C104-50FB-9F84-71EA-31E46EBDE9E3}"/>
              </a:ext>
            </a:extLst>
          </p:cNvPr>
          <p:cNvSpPr>
            <a:spLocks noGrp="1"/>
          </p:cNvSpPr>
          <p:nvPr>
            <p:ph type="sldNum" sz="quarter" idx="12"/>
          </p:nvPr>
        </p:nvSpPr>
        <p:spPr/>
        <p:txBody>
          <a:bodyPr/>
          <a:lstStyle/>
          <a:p>
            <a:fld id="{B7450E7C-70A0-4DFE-8980-F73C98B01BD7}" type="slidenum">
              <a:rPr lang="en-US" smtClean="0"/>
              <a:t>‹#›</a:t>
            </a:fld>
            <a:endParaRPr lang="en-US"/>
          </a:p>
        </p:txBody>
      </p:sp>
    </p:spTree>
    <p:extLst>
      <p:ext uri="{BB962C8B-B14F-4D97-AF65-F5344CB8AC3E}">
        <p14:creationId xmlns:p14="http://schemas.microsoft.com/office/powerpoint/2010/main" val="1103669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28396-C9A6-49D7-EBF9-E85E4ED443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2519B1-6983-4E4E-27A7-A2C11414AD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C4DC21-0726-2E01-87C1-43D17A224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6A40E4-75E5-0F15-F22E-DE2B81041F48}"/>
              </a:ext>
            </a:extLst>
          </p:cNvPr>
          <p:cNvSpPr>
            <a:spLocks noGrp="1"/>
          </p:cNvSpPr>
          <p:nvPr>
            <p:ph type="dt" sz="half" idx="10"/>
          </p:nvPr>
        </p:nvSpPr>
        <p:spPr/>
        <p:txBody>
          <a:bodyPr/>
          <a:lstStyle/>
          <a:p>
            <a:fld id="{D1B5357C-3F98-414B-A407-ED2FF83A2E5D}" type="datetimeFigureOut">
              <a:rPr lang="en-US" smtClean="0"/>
              <a:t>1/15/2024</a:t>
            </a:fld>
            <a:endParaRPr lang="en-US"/>
          </a:p>
        </p:txBody>
      </p:sp>
      <p:sp>
        <p:nvSpPr>
          <p:cNvPr id="6" name="Footer Placeholder 5">
            <a:extLst>
              <a:ext uri="{FF2B5EF4-FFF2-40B4-BE49-F238E27FC236}">
                <a16:creationId xmlns:a16="http://schemas.microsoft.com/office/drawing/2014/main" id="{D8606B01-6FCF-A066-2FD5-98C0CB0A4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CBFA8-D422-9B66-A8A2-6A3B372AFB52}"/>
              </a:ext>
            </a:extLst>
          </p:cNvPr>
          <p:cNvSpPr>
            <a:spLocks noGrp="1"/>
          </p:cNvSpPr>
          <p:nvPr>
            <p:ph type="sldNum" sz="quarter" idx="12"/>
          </p:nvPr>
        </p:nvSpPr>
        <p:spPr/>
        <p:txBody>
          <a:bodyPr/>
          <a:lstStyle/>
          <a:p>
            <a:fld id="{B7450E7C-70A0-4DFE-8980-F73C98B01BD7}" type="slidenum">
              <a:rPr lang="en-US" smtClean="0"/>
              <a:t>‹#›</a:t>
            </a:fld>
            <a:endParaRPr lang="en-US"/>
          </a:p>
        </p:txBody>
      </p:sp>
    </p:spTree>
    <p:extLst>
      <p:ext uri="{BB962C8B-B14F-4D97-AF65-F5344CB8AC3E}">
        <p14:creationId xmlns:p14="http://schemas.microsoft.com/office/powerpoint/2010/main" val="292177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4A7B-25B7-8EAD-E555-953073ECB9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CB6A1-1171-00C1-CF5F-15466A4D2A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451C7E-9E92-5100-3432-A7A77E6A8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CBC503-85A1-DB1E-1299-1757020A5739}"/>
              </a:ext>
            </a:extLst>
          </p:cNvPr>
          <p:cNvSpPr>
            <a:spLocks noGrp="1"/>
          </p:cNvSpPr>
          <p:nvPr>
            <p:ph type="dt" sz="half" idx="10"/>
          </p:nvPr>
        </p:nvSpPr>
        <p:spPr/>
        <p:txBody>
          <a:bodyPr/>
          <a:lstStyle/>
          <a:p>
            <a:fld id="{D1B5357C-3F98-414B-A407-ED2FF83A2E5D}" type="datetimeFigureOut">
              <a:rPr lang="en-US" smtClean="0"/>
              <a:t>1/15/2024</a:t>
            </a:fld>
            <a:endParaRPr lang="en-US"/>
          </a:p>
        </p:txBody>
      </p:sp>
      <p:sp>
        <p:nvSpPr>
          <p:cNvPr id="6" name="Footer Placeholder 5">
            <a:extLst>
              <a:ext uri="{FF2B5EF4-FFF2-40B4-BE49-F238E27FC236}">
                <a16:creationId xmlns:a16="http://schemas.microsoft.com/office/drawing/2014/main" id="{3C880BF9-0222-4B04-0E56-DADF1F1C69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890712-2BDE-EE37-41B6-917D2EDCDC28}"/>
              </a:ext>
            </a:extLst>
          </p:cNvPr>
          <p:cNvSpPr>
            <a:spLocks noGrp="1"/>
          </p:cNvSpPr>
          <p:nvPr>
            <p:ph type="sldNum" sz="quarter" idx="12"/>
          </p:nvPr>
        </p:nvSpPr>
        <p:spPr/>
        <p:txBody>
          <a:bodyPr/>
          <a:lstStyle/>
          <a:p>
            <a:fld id="{B7450E7C-70A0-4DFE-8980-F73C98B01BD7}" type="slidenum">
              <a:rPr lang="en-US" smtClean="0"/>
              <a:t>‹#›</a:t>
            </a:fld>
            <a:endParaRPr lang="en-US"/>
          </a:p>
        </p:txBody>
      </p:sp>
    </p:spTree>
    <p:extLst>
      <p:ext uri="{BB962C8B-B14F-4D97-AF65-F5344CB8AC3E}">
        <p14:creationId xmlns:p14="http://schemas.microsoft.com/office/powerpoint/2010/main" val="3996829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08C6E9-BF46-D156-8DA9-42F113C456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B561DF-BC45-D250-69C2-1EC028D024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DBB80-B008-BA8A-D28B-8AAC5ADAAC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5357C-3F98-414B-A407-ED2FF83A2E5D}" type="datetimeFigureOut">
              <a:rPr lang="en-US" smtClean="0"/>
              <a:t>1/15/2024</a:t>
            </a:fld>
            <a:endParaRPr lang="en-US"/>
          </a:p>
        </p:txBody>
      </p:sp>
      <p:sp>
        <p:nvSpPr>
          <p:cNvPr id="5" name="Footer Placeholder 4">
            <a:extLst>
              <a:ext uri="{FF2B5EF4-FFF2-40B4-BE49-F238E27FC236}">
                <a16:creationId xmlns:a16="http://schemas.microsoft.com/office/drawing/2014/main" id="{99195573-20D9-818C-962D-9AC1673FEF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BF9FDE-C5C1-6C7B-643D-AFA653F86D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50E7C-70A0-4DFE-8980-F73C98B01BD7}" type="slidenum">
              <a:rPr lang="en-US" smtClean="0"/>
              <a:t>‹#›</a:t>
            </a:fld>
            <a:endParaRPr lang="en-US"/>
          </a:p>
        </p:txBody>
      </p:sp>
    </p:spTree>
    <p:extLst>
      <p:ext uri="{BB962C8B-B14F-4D97-AF65-F5344CB8AC3E}">
        <p14:creationId xmlns:p14="http://schemas.microsoft.com/office/powerpoint/2010/main" val="1509660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investopedia.com/terms/m/merkle-tree.asp"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smartereum.com/6068/twitter-ceo-bitcoin-will-eventually-become-the-worlds-currency/"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7F90-A6B9-3626-30E7-B5B002A8C70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CBB5AD45-0E69-B6DB-6795-800FCA14399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6409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sp>
        <p:nvSpPr>
          <p:cNvPr id="4" name="Content Placeholder 3">
            <a:extLst>
              <a:ext uri="{FF2B5EF4-FFF2-40B4-BE49-F238E27FC236}">
                <a16:creationId xmlns:a16="http://schemas.microsoft.com/office/drawing/2014/main" id="{F5879E4F-B0A6-CEAF-759A-2BEB6909B3DB}"/>
              </a:ext>
            </a:extLst>
          </p:cNvPr>
          <p:cNvSpPr>
            <a:spLocks noGrp="1"/>
          </p:cNvSpPr>
          <p:nvPr>
            <p:ph idx="1"/>
          </p:nvPr>
        </p:nvSpPr>
        <p:spPr>
          <a:xfrm>
            <a:off x="935853" y="1047567"/>
            <a:ext cx="10702772" cy="5445308"/>
          </a:xfrm>
        </p:spPr>
        <p:txBody>
          <a:bodyPr>
            <a:normAutofit/>
          </a:bodyPr>
          <a:lstStyle/>
          <a:p>
            <a:pPr marL="0" indent="0" algn="just">
              <a:buNone/>
            </a:pPr>
            <a:r>
              <a:rPr lang="en-US" sz="1800" b="1" i="0" dirty="0">
                <a:solidFill>
                  <a:srgbClr val="111111"/>
                </a:solidFill>
                <a:effectLst/>
                <a:latin typeface="Cabin-semi-bold"/>
              </a:rPr>
              <a:t>The advantages of public blockchains generally fall into two major categories:</a:t>
            </a:r>
          </a:p>
          <a:p>
            <a:pPr marL="342900" indent="-342900" algn="just">
              <a:buFont typeface="+mj-lt"/>
              <a:buAutoNum type="arabicPeriod"/>
            </a:pPr>
            <a:r>
              <a:rPr lang="en-US" sz="1600" i="0" dirty="0">
                <a:solidFill>
                  <a:srgbClr val="111111"/>
                </a:solidFill>
                <a:effectLst/>
                <a:latin typeface="Cabin-semi-bold"/>
              </a:rPr>
              <a:t>Public blockchains provide a way to protect the users of an application from the developers, establishing that there are certain things that even the developers of an application have no authority to do. From a naive standpoint, it may be hard to understand why an application developer would want to voluntarily give up power and hamstring themselves. However, more advanced economic analysis provides two reasons why, in Thomas Schelling's words, weakness can be a strength. First, if you explicitly make it harder or impossible for yourself to do certain things, then others will be more likely to trust you and engage in interactions with you, as they are confident that those things are less likely to happen to them. Second, if you personally are being coerced or pressured by another entity, then saying "I have no power to do this even if I wanted to" is an important bargaining chip, as it discourages that entity from trying to compel you to do it. A major category of pressure or coercion that application developers are at risk of is that by governments, so "censorship resistance" ties strongly into this kind of argument.</a:t>
            </a:r>
          </a:p>
          <a:p>
            <a:pPr marL="342900" indent="-342900" algn="just">
              <a:buFont typeface="+mj-lt"/>
              <a:buAutoNum type="arabicPeriod"/>
            </a:pPr>
            <a:r>
              <a:rPr lang="en-US" sz="1600" i="0" dirty="0">
                <a:solidFill>
                  <a:srgbClr val="111111"/>
                </a:solidFill>
                <a:effectLst/>
                <a:latin typeface="Cabin-semi-bold"/>
              </a:rPr>
              <a:t>Public blockchains are open, and therefore are likely to be used by very many entities and gain some network effects. To give a particular example, consider the case of domain name escrow. Currently, if A wants to sell a domain to B, there is the standard counterparty risk problem that needs to be resolved: if A sends first, B may not send the money, and if B sends first then A might not send the domain. To solve this problem, we have centralized escrow intermediaries, but these charge fees of three to six percent. However, if we have a domain name system on a blockchain, and a currency on the same blockchain, then we can cut costs to near-zero with a smart contract: A can send the domain to a program which immediately sends it to the first person to send the program money, and the program is trusted because it runs on a public blockchain. Note that in order for this to work efficiently, two completely heterogeneous asset classes from completely different industries must be on the same database - not a situation which can easily happen with private ledgers. Another similar example in this category is land registries and title insurance, although it is important to note that another route to interoperability is to have a private chain that the public chain can verify, </a:t>
            </a:r>
            <a:r>
              <a:rPr lang="en-US" sz="1600" i="0" dirty="0" err="1">
                <a:solidFill>
                  <a:srgbClr val="111111"/>
                </a:solidFill>
                <a:effectLst/>
                <a:latin typeface="Cabin-semi-bold"/>
              </a:rPr>
              <a:t>btcrelay</a:t>
            </a:r>
            <a:r>
              <a:rPr lang="en-US" sz="1600" i="0" dirty="0">
                <a:solidFill>
                  <a:srgbClr val="111111"/>
                </a:solidFill>
                <a:effectLst/>
                <a:latin typeface="Cabin-semi-bold"/>
              </a:rPr>
              <a:t>-style, and perform transactions cross-chain.</a:t>
            </a:r>
          </a:p>
        </p:txBody>
      </p:sp>
    </p:spTree>
    <p:extLst>
      <p:ext uri="{BB962C8B-B14F-4D97-AF65-F5344CB8AC3E}">
        <p14:creationId xmlns:p14="http://schemas.microsoft.com/office/powerpoint/2010/main" val="9151820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669493" y="1520888"/>
            <a:ext cx="6432643" cy="4401205"/>
          </a:xfrm>
          <a:prstGeom prst="rect">
            <a:avLst/>
          </a:prstGeom>
          <a:noFill/>
        </p:spPr>
        <p:txBody>
          <a:bodyPr wrap="square" rtlCol="0">
            <a:spAutoFit/>
          </a:bodyPr>
          <a:lstStyle/>
          <a:p>
            <a:pPr algn="l"/>
            <a:r>
              <a:rPr lang="en-US" sz="1400" b="0" i="0" dirty="0">
                <a:solidFill>
                  <a:srgbClr val="333333"/>
                </a:solidFill>
                <a:effectLst/>
                <a:latin typeface="OpenSans"/>
              </a:rPr>
              <a:t>In the </a:t>
            </a:r>
            <a:r>
              <a:rPr lang="en-US" sz="1400" b="0" i="0" dirty="0" err="1">
                <a:solidFill>
                  <a:srgbClr val="333333"/>
                </a:solidFill>
                <a:effectLst/>
                <a:latin typeface="OpenSans"/>
              </a:rPr>
              <a:t>Dapp</a:t>
            </a:r>
            <a:r>
              <a:rPr lang="en-US" sz="1400" b="0" i="0" dirty="0">
                <a:solidFill>
                  <a:srgbClr val="333333"/>
                </a:solidFill>
                <a:effectLst/>
                <a:latin typeface="OpenSans"/>
              </a:rPr>
              <a:t> hierarchy, </a:t>
            </a:r>
          </a:p>
          <a:p>
            <a:pPr algn="l"/>
            <a:r>
              <a:rPr lang="en-US" sz="1400" b="0" i="0" dirty="0">
                <a:solidFill>
                  <a:srgbClr val="333333"/>
                </a:solidFill>
                <a:effectLst/>
                <a:latin typeface="OpenSans"/>
              </a:rPr>
              <a:t>we have included only as coined </a:t>
            </a:r>
            <a:r>
              <a:rPr lang="en-US" sz="1400" b="0" i="0" dirty="0" err="1">
                <a:solidFill>
                  <a:srgbClr val="333333"/>
                </a:solidFill>
                <a:effectLst/>
                <a:latin typeface="OpenSans"/>
              </a:rPr>
              <a:t>Dapps</a:t>
            </a:r>
            <a:r>
              <a:rPr lang="en-US" sz="1400" b="0" i="0" dirty="0">
                <a:solidFill>
                  <a:srgbClr val="333333"/>
                </a:solidFill>
                <a:effectLst/>
                <a:latin typeface="OpenSans"/>
              </a:rPr>
              <a:t>, Ethereum, and </a:t>
            </a:r>
            <a:r>
              <a:rPr lang="en-US" sz="1400" b="0" i="0" dirty="0" err="1">
                <a:solidFill>
                  <a:srgbClr val="333333"/>
                </a:solidFill>
                <a:effectLst/>
                <a:latin typeface="OpenSans"/>
              </a:rPr>
              <a:t>Zcash</a:t>
            </a:r>
            <a:r>
              <a:rPr lang="en-US" sz="1400" b="0" i="0" dirty="0">
                <a:solidFill>
                  <a:srgbClr val="333333"/>
                </a:solidFill>
                <a:effectLst/>
                <a:latin typeface="OpenSans"/>
              </a:rPr>
              <a:t>. However, there are hundreds of ICOs and coin offerings.  It has become a popular mode for crowdfunding. Did you know the </a:t>
            </a:r>
            <a:r>
              <a:rPr lang="en-US" sz="1400" b="0" i="0" dirty="0" err="1">
                <a:solidFill>
                  <a:srgbClr val="333333"/>
                </a:solidFill>
                <a:effectLst/>
                <a:latin typeface="OpenSans"/>
              </a:rPr>
              <a:t>Zcash</a:t>
            </a:r>
            <a:r>
              <a:rPr lang="en-US" sz="1400" b="0" i="0" dirty="0">
                <a:solidFill>
                  <a:srgbClr val="333333"/>
                </a:solidFill>
                <a:effectLst/>
                <a:latin typeface="OpenSans"/>
              </a:rPr>
              <a:t> focuses heavily on privacy and uses closed-code?</a:t>
            </a:r>
          </a:p>
          <a:p>
            <a:pPr algn="l"/>
            <a:endParaRPr lang="en-US" sz="1400" dirty="0">
              <a:solidFill>
                <a:srgbClr val="333333"/>
              </a:solidFill>
              <a:latin typeface="OpenSans"/>
            </a:endParaRPr>
          </a:p>
          <a:p>
            <a:pPr algn="l"/>
            <a:r>
              <a:rPr lang="en-US" sz="1400" b="0" i="0" dirty="0">
                <a:solidFill>
                  <a:srgbClr val="1F1F1F"/>
                </a:solidFill>
                <a:effectLst/>
                <a:latin typeface="Source Sans Pro" panose="020B0503030403020204" pitchFamily="34" charset="0"/>
              </a:rPr>
              <a:t>he next </a:t>
            </a:r>
            <a:r>
              <a:rPr lang="en-US" sz="1400" b="0" i="0" dirty="0" err="1">
                <a:solidFill>
                  <a:srgbClr val="1F1F1F"/>
                </a:solidFill>
                <a:effectLst/>
                <a:latin typeface="Source Sans Pro" panose="020B0503030403020204" pitchFamily="34" charset="0"/>
              </a:rPr>
              <a:t>Dapp</a:t>
            </a:r>
            <a:r>
              <a:rPr lang="en-US" sz="1400" b="0" i="0" dirty="0">
                <a:solidFill>
                  <a:srgbClr val="1F1F1F"/>
                </a:solidFill>
                <a:effectLst/>
                <a:latin typeface="Source Sans Pro" panose="020B0503030403020204" pitchFamily="34" charset="0"/>
              </a:rPr>
              <a:t> we will look at is Tokens and initial token offering.</a:t>
            </a:r>
          </a:p>
          <a:p>
            <a:pPr algn="l"/>
            <a:r>
              <a:rPr lang="en-US" sz="1400" b="0" i="0" dirty="0">
                <a:solidFill>
                  <a:srgbClr val="333333"/>
                </a:solidFill>
                <a:effectLst/>
                <a:latin typeface="OpenSans"/>
              </a:rPr>
              <a:t>Sometimes tokens and coins are used synonymously. However, we distinguish between these in our model. Token is like a </a:t>
            </a:r>
            <a:r>
              <a:rPr lang="en-US" sz="1400" b="0" i="0" dirty="0" err="1">
                <a:solidFill>
                  <a:srgbClr val="333333"/>
                </a:solidFill>
                <a:effectLst/>
                <a:latin typeface="OpenSans"/>
              </a:rPr>
              <a:t>Dapp</a:t>
            </a:r>
            <a:r>
              <a:rPr lang="en-US" sz="1400" b="0" i="0" dirty="0">
                <a:solidFill>
                  <a:srgbClr val="333333"/>
                </a:solidFill>
                <a:effectLst/>
                <a:latin typeface="OpenSans"/>
              </a:rPr>
              <a:t> coin but, its offering is typically associated with an asset or utility. </a:t>
            </a:r>
          </a:p>
          <a:p>
            <a:pPr algn="l"/>
            <a:r>
              <a:rPr lang="en-US" sz="1400" b="0" i="0" dirty="0">
                <a:solidFill>
                  <a:srgbClr val="333333"/>
                </a:solidFill>
                <a:effectLst/>
                <a:latin typeface="OpenSans"/>
              </a:rPr>
              <a:t>For example, in the highly popular </a:t>
            </a:r>
            <a:r>
              <a:rPr lang="en-US" sz="1400" b="0" i="0" dirty="0" err="1">
                <a:solidFill>
                  <a:srgbClr val="333333"/>
                </a:solidFill>
                <a:effectLst/>
                <a:latin typeface="OpenSans"/>
              </a:rPr>
              <a:t>cryptoKitties</a:t>
            </a:r>
            <a:r>
              <a:rPr lang="en-US" sz="1400" b="0" i="0" dirty="0">
                <a:solidFill>
                  <a:srgbClr val="333333"/>
                </a:solidFill>
                <a:effectLst/>
                <a:latin typeface="OpenSans"/>
              </a:rPr>
              <a:t>, a token is used to represent the kitty or all the rules for the creation lifecycle, breeding </a:t>
            </a:r>
            <a:r>
              <a:rPr lang="en-US" sz="1400" b="0" i="0" dirty="0" err="1">
                <a:solidFill>
                  <a:srgbClr val="333333"/>
                </a:solidFill>
                <a:effectLst/>
                <a:latin typeface="OpenSans"/>
              </a:rPr>
              <a:t>etc</a:t>
            </a:r>
            <a:r>
              <a:rPr lang="en-US" sz="1400" b="0" i="0" dirty="0">
                <a:solidFill>
                  <a:srgbClr val="333333"/>
                </a:solidFill>
                <a:effectLst/>
                <a:latin typeface="OpenSans"/>
              </a:rPr>
              <a:t> are written into the immutable Ethereum block chains Smart Contract.</a:t>
            </a:r>
          </a:p>
          <a:p>
            <a:pPr algn="l"/>
            <a:endParaRPr lang="en-US" sz="1400" dirty="0">
              <a:solidFill>
                <a:srgbClr val="333333"/>
              </a:solidFill>
              <a:latin typeface="OpenSans"/>
            </a:endParaRPr>
          </a:p>
          <a:p>
            <a:pPr algn="l"/>
            <a:r>
              <a:rPr lang="en-US" sz="1400" b="0" i="0" dirty="0">
                <a:solidFill>
                  <a:srgbClr val="333333"/>
                </a:solidFill>
                <a:effectLst/>
                <a:latin typeface="OpenSans"/>
              </a:rPr>
              <a:t>At pre-determined times, a certain number of new tokens are </a:t>
            </a:r>
          </a:p>
          <a:p>
            <a:pPr algn="l"/>
            <a:r>
              <a:rPr lang="en-US" sz="1400" b="0" i="0" dirty="0">
                <a:solidFill>
                  <a:srgbClr val="333333"/>
                </a:solidFill>
                <a:effectLst/>
                <a:latin typeface="OpenSans"/>
              </a:rPr>
              <a:t>released and auctioned off for raising new funds.  Assets are Kittys in this case, </a:t>
            </a:r>
          </a:p>
          <a:p>
            <a:pPr algn="l"/>
            <a:r>
              <a:rPr lang="en-US" sz="1400" b="0" i="0" dirty="0">
                <a:solidFill>
                  <a:srgbClr val="333333"/>
                </a:solidFill>
                <a:effectLst/>
                <a:latin typeface="OpenSans"/>
              </a:rPr>
              <a:t>also appreciate or depreciate in price based on the demand.  So the tokens are non-fungible.  In other words, value for Tokens can change during its lifetime. </a:t>
            </a: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9130D592-400A-8B10-E86E-C6967217AE8B}"/>
              </a:ext>
            </a:extLst>
          </p:cNvPr>
          <p:cNvPicPr>
            <a:picLocks noGrp="1" noChangeAspect="1"/>
          </p:cNvPicPr>
          <p:nvPr>
            <p:ph idx="1"/>
          </p:nvPr>
        </p:nvPicPr>
        <p:blipFill rotWithShape="1">
          <a:blip r:embed="rId3"/>
          <a:srcRect l="25113" t="29664" r="12287" b="17802"/>
          <a:stretch/>
        </p:blipFill>
        <p:spPr>
          <a:xfrm>
            <a:off x="7240647" y="1520889"/>
            <a:ext cx="4281859" cy="2021302"/>
          </a:xfrm>
        </p:spPr>
      </p:pic>
    </p:spTree>
    <p:extLst>
      <p:ext uri="{BB962C8B-B14F-4D97-AF65-F5344CB8AC3E}">
        <p14:creationId xmlns:p14="http://schemas.microsoft.com/office/powerpoint/2010/main" val="37645368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669493" y="1520888"/>
            <a:ext cx="6432643" cy="2031325"/>
          </a:xfrm>
          <a:prstGeom prst="rect">
            <a:avLst/>
          </a:prstGeom>
          <a:noFill/>
        </p:spPr>
        <p:txBody>
          <a:bodyPr wrap="square" rtlCol="0">
            <a:spAutoFit/>
          </a:bodyPr>
          <a:lstStyle/>
          <a:p>
            <a:pPr algn="l"/>
            <a:r>
              <a:rPr lang="en-US" sz="1400" b="0" i="0" dirty="0">
                <a:solidFill>
                  <a:srgbClr val="333333"/>
                </a:solidFill>
                <a:effectLst/>
                <a:latin typeface="OpenSans"/>
              </a:rPr>
              <a:t>Turn your attention to DAO, </a:t>
            </a:r>
          </a:p>
          <a:p>
            <a:pPr algn="l"/>
            <a:r>
              <a:rPr lang="en-US" sz="1400" b="0" i="0" dirty="0">
                <a:solidFill>
                  <a:srgbClr val="333333"/>
                </a:solidFill>
                <a:effectLst/>
                <a:latin typeface="OpenSans"/>
              </a:rPr>
              <a:t>a Decentralized Autonomous Organization is an early innovation in </a:t>
            </a:r>
            <a:r>
              <a:rPr lang="en-US" sz="1400" b="0" i="0" dirty="0" err="1">
                <a:solidFill>
                  <a:srgbClr val="333333"/>
                </a:solidFill>
                <a:effectLst/>
                <a:latin typeface="OpenSans"/>
              </a:rPr>
              <a:t>Dapp</a:t>
            </a:r>
            <a:r>
              <a:rPr lang="en-US" sz="1400" b="0" i="0" dirty="0">
                <a:solidFill>
                  <a:srgbClr val="333333"/>
                </a:solidFill>
                <a:effectLst/>
                <a:latin typeface="OpenSans"/>
              </a:rPr>
              <a:t>. </a:t>
            </a:r>
          </a:p>
          <a:p>
            <a:pPr algn="l"/>
            <a:r>
              <a:rPr lang="en-US" sz="1400" b="0" i="0" dirty="0">
                <a:solidFill>
                  <a:srgbClr val="333333"/>
                </a:solidFill>
                <a:effectLst/>
                <a:latin typeface="OpenSans"/>
              </a:rPr>
              <a:t>DAO was an investment instrument deployed as a smart contract on Ethereum block chain. </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Autonomous venture capital </a:t>
            </a:r>
            <a:r>
              <a:rPr lang="en-US" sz="1400" b="0" i="0" dirty="0" err="1">
                <a:solidFill>
                  <a:srgbClr val="333333"/>
                </a:solidFill>
                <a:effectLst/>
                <a:latin typeface="OpenSans"/>
              </a:rPr>
              <a:t>Dapp</a:t>
            </a:r>
            <a:r>
              <a:rPr lang="en-US" sz="1400" b="0" i="0" dirty="0">
                <a:solidFill>
                  <a:srgbClr val="333333"/>
                </a:solidFill>
                <a:effectLst/>
                <a:latin typeface="OpenSans"/>
              </a:rPr>
              <a:t> to be exact. </a:t>
            </a:r>
          </a:p>
          <a:p>
            <a:pPr algn="l"/>
            <a:r>
              <a:rPr lang="en-US" sz="1400" b="0" i="0" dirty="0">
                <a:solidFill>
                  <a:srgbClr val="333333"/>
                </a:solidFill>
                <a:effectLst/>
                <a:latin typeface="OpenSans"/>
              </a:rPr>
              <a:t>The idea was to showcase an autonomous organization without traditional corporate governance structure for a decentralized anonymous Fund-Raising, and automatic investing.</a:t>
            </a:r>
          </a:p>
        </p:txBody>
      </p:sp>
      <p:pic>
        <p:nvPicPr>
          <p:cNvPr id="7" name="Content Placeholder 6">
            <a:extLst>
              <a:ext uri="{FF2B5EF4-FFF2-40B4-BE49-F238E27FC236}">
                <a16:creationId xmlns:a16="http://schemas.microsoft.com/office/drawing/2014/main" id="{9130D592-400A-8B10-E86E-C6967217AE8B}"/>
              </a:ext>
            </a:extLst>
          </p:cNvPr>
          <p:cNvPicPr>
            <a:picLocks noGrp="1" noChangeAspect="1"/>
          </p:cNvPicPr>
          <p:nvPr>
            <p:ph idx="1"/>
          </p:nvPr>
        </p:nvPicPr>
        <p:blipFill rotWithShape="1">
          <a:blip r:embed="rId3"/>
          <a:srcRect l="25113" t="29664" r="12287" b="17802"/>
          <a:stretch/>
        </p:blipFill>
        <p:spPr>
          <a:xfrm>
            <a:off x="7240647" y="1520889"/>
            <a:ext cx="4281859" cy="2021302"/>
          </a:xfrm>
        </p:spPr>
      </p:pic>
    </p:spTree>
    <p:extLst>
      <p:ext uri="{BB962C8B-B14F-4D97-AF65-F5344CB8AC3E}">
        <p14:creationId xmlns:p14="http://schemas.microsoft.com/office/powerpoint/2010/main" val="14993662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669493" y="1520888"/>
            <a:ext cx="6432643" cy="3970318"/>
          </a:xfrm>
          <a:prstGeom prst="rect">
            <a:avLst/>
          </a:prstGeom>
          <a:noFill/>
        </p:spPr>
        <p:txBody>
          <a:bodyPr wrap="square" rtlCol="0">
            <a:spAutoFit/>
          </a:bodyPr>
          <a:lstStyle/>
          <a:p>
            <a:pPr algn="l"/>
            <a:r>
              <a:rPr lang="en-US" sz="1400" b="0" i="0" dirty="0">
                <a:solidFill>
                  <a:srgbClr val="333333"/>
                </a:solidFill>
                <a:effectLst/>
                <a:latin typeface="OpenSans"/>
              </a:rPr>
              <a:t>Decentralized Marketplace</a:t>
            </a:r>
          </a:p>
          <a:p>
            <a:pPr algn="l"/>
            <a:endParaRPr lang="en-US" sz="1400" dirty="0">
              <a:solidFill>
                <a:srgbClr val="333333"/>
              </a:solidFill>
              <a:latin typeface="OpenSans"/>
            </a:endParaRPr>
          </a:p>
          <a:p>
            <a:pPr algn="l"/>
            <a:r>
              <a:rPr lang="en-US" sz="1400" b="0" i="0" dirty="0">
                <a:solidFill>
                  <a:srgbClr val="1F1F1F"/>
                </a:solidFill>
                <a:effectLst/>
                <a:latin typeface="Source Sans Pro" panose="020B0503030403020204" pitchFamily="34" charset="0"/>
              </a:rPr>
              <a:t>FinTech, short for financial technology, has great potential for innovator </a:t>
            </a:r>
            <a:r>
              <a:rPr lang="en-US" sz="1400" b="0" i="0" dirty="0" err="1">
                <a:solidFill>
                  <a:srgbClr val="1F1F1F"/>
                </a:solidFill>
                <a:effectLst/>
                <a:latin typeface="Source Sans Pro" panose="020B0503030403020204" pitchFamily="34" charset="0"/>
              </a:rPr>
              <a:t>Dapps</a:t>
            </a:r>
            <a:r>
              <a:rPr lang="en-US" sz="1400" b="0" i="0" dirty="0">
                <a:solidFill>
                  <a:srgbClr val="1F1F1F"/>
                </a:solidFill>
                <a:effectLst/>
                <a:latin typeface="Source Sans Pro" panose="020B0503030403020204" pitchFamily="34" charset="0"/>
              </a:rPr>
              <a:t>.</a:t>
            </a:r>
            <a:endParaRPr lang="en-US" sz="1400" b="0" i="0" dirty="0">
              <a:solidFill>
                <a:srgbClr val="333333"/>
              </a:solidFill>
              <a:effectLst/>
              <a:latin typeface="OpenSans"/>
            </a:endParaRPr>
          </a:p>
          <a:p>
            <a:pPr algn="l"/>
            <a:r>
              <a:rPr lang="en-US" sz="1400" b="0" i="0" dirty="0">
                <a:solidFill>
                  <a:srgbClr val="333333"/>
                </a:solidFill>
                <a:effectLst/>
                <a:latin typeface="OpenSans"/>
              </a:rPr>
              <a:t>This domain ranges from decentralized investment instrument </a:t>
            </a:r>
          </a:p>
          <a:p>
            <a:pPr algn="l"/>
            <a:r>
              <a:rPr lang="en-US" sz="1400" b="0" i="0" dirty="0">
                <a:solidFill>
                  <a:srgbClr val="333333"/>
                </a:solidFill>
                <a:effectLst/>
                <a:latin typeface="OpenSans"/>
              </a:rPr>
              <a:t>to micropayment channels.</a:t>
            </a:r>
          </a:p>
          <a:p>
            <a:pPr algn="l"/>
            <a:r>
              <a:rPr lang="en-US" sz="1400" b="0" i="0" dirty="0">
                <a:solidFill>
                  <a:srgbClr val="333333"/>
                </a:solidFill>
                <a:effectLst/>
                <a:latin typeface="OpenSans"/>
              </a:rPr>
              <a:t>Currently, a significant issue for FinTech </a:t>
            </a:r>
            <a:r>
              <a:rPr lang="en-US" sz="1400" b="0" i="0" dirty="0" err="1">
                <a:solidFill>
                  <a:srgbClr val="333333"/>
                </a:solidFill>
                <a:effectLst/>
                <a:latin typeface="OpenSans"/>
              </a:rPr>
              <a:t>Dapps</a:t>
            </a:r>
            <a:r>
              <a:rPr lang="en-US" sz="1400" b="0" i="0" dirty="0">
                <a:solidFill>
                  <a:srgbClr val="333333"/>
                </a:solidFill>
                <a:effectLst/>
                <a:latin typeface="OpenSans"/>
              </a:rPr>
              <a:t> is the high </a:t>
            </a:r>
          </a:p>
          <a:p>
            <a:pPr algn="l"/>
            <a:r>
              <a:rPr lang="en-US" sz="1400" b="0" i="0" dirty="0">
                <a:solidFill>
                  <a:srgbClr val="333333"/>
                </a:solidFill>
                <a:effectLst/>
                <a:latin typeface="OpenSans"/>
              </a:rPr>
              <a:t>confirmation times of the transactions compared to the centralized technologies.</a:t>
            </a:r>
          </a:p>
          <a:p>
            <a:pPr algn="l"/>
            <a:r>
              <a:rPr lang="en-US" sz="1400" b="0" i="0" dirty="0">
                <a:solidFill>
                  <a:srgbClr val="333333"/>
                </a:solidFill>
                <a:effectLst/>
                <a:latin typeface="OpenSans"/>
              </a:rPr>
              <a:t>At the time of this recording, </a:t>
            </a:r>
            <a:r>
              <a:rPr lang="en-US" sz="1400" b="0" i="0" dirty="0" err="1">
                <a:solidFill>
                  <a:srgbClr val="333333"/>
                </a:solidFill>
                <a:effectLst/>
                <a:latin typeface="OpenSans"/>
              </a:rPr>
              <a:t>Dapps</a:t>
            </a:r>
            <a:r>
              <a:rPr lang="en-US" sz="1400" b="0" i="0" dirty="0">
                <a:solidFill>
                  <a:srgbClr val="333333"/>
                </a:solidFill>
                <a:effectLst/>
                <a:latin typeface="OpenSans"/>
              </a:rPr>
              <a:t> cannot meet the sub-second trade </a:t>
            </a:r>
          </a:p>
          <a:p>
            <a:pPr algn="l"/>
            <a:r>
              <a:rPr lang="en-US" sz="1400" b="0" i="0" dirty="0">
                <a:solidFill>
                  <a:srgbClr val="333333"/>
                </a:solidFill>
                <a:effectLst/>
                <a:latin typeface="OpenSans"/>
              </a:rPr>
              <a:t>confirmation times that the centralized systems can deliver for stock trading.</a:t>
            </a:r>
          </a:p>
          <a:p>
            <a:pPr algn="l"/>
            <a:endParaRPr lang="en-US" sz="1400" dirty="0">
              <a:solidFill>
                <a:srgbClr val="333333"/>
              </a:solidFill>
              <a:latin typeface="OpenSans"/>
            </a:endParaRPr>
          </a:p>
          <a:p>
            <a:pPr algn="l"/>
            <a:r>
              <a:rPr lang="en-US" sz="1400" b="0" i="0" dirty="0">
                <a:solidFill>
                  <a:srgbClr val="333333"/>
                </a:solidFill>
                <a:effectLst/>
                <a:latin typeface="OpenSans"/>
              </a:rPr>
              <a:t>In this case, scalability is a dominant issue. </a:t>
            </a:r>
          </a:p>
          <a:p>
            <a:pPr algn="l"/>
            <a:r>
              <a:rPr lang="en-US" sz="1400" b="0" i="0" dirty="0">
                <a:solidFill>
                  <a:srgbClr val="333333"/>
                </a:solidFill>
                <a:effectLst/>
                <a:latin typeface="OpenSans"/>
              </a:rPr>
              <a:t>Privacy is another issue to be considered in this context. Regulation and policies of the US Securities and Exchange Commission, SEC, and the counterpart organization in many countries, have an effect on the FinTech </a:t>
            </a:r>
            <a:r>
              <a:rPr lang="en-US" sz="1400" b="0" i="0" dirty="0" err="1">
                <a:solidFill>
                  <a:srgbClr val="333333"/>
                </a:solidFill>
                <a:effectLst/>
                <a:latin typeface="OpenSans"/>
              </a:rPr>
              <a:t>Dapps</a:t>
            </a:r>
            <a:r>
              <a:rPr lang="en-US" sz="1400" b="0" i="0" dirty="0">
                <a:solidFill>
                  <a:srgbClr val="333333"/>
                </a:solidFill>
                <a:effectLst/>
                <a:latin typeface="OpenSans"/>
              </a:rPr>
              <a:t> and their development. </a:t>
            </a:r>
          </a:p>
          <a:p>
            <a:pPr algn="l"/>
            <a:r>
              <a:rPr lang="en-US" sz="1400" b="0" i="0" dirty="0">
                <a:solidFill>
                  <a:srgbClr val="333333"/>
                </a:solidFill>
                <a:effectLst/>
                <a:latin typeface="OpenSans"/>
              </a:rPr>
              <a:t>Security, privacy, safety, and fraud prevention are major issues.</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In fact, tokens, coins, and ICO </a:t>
            </a:r>
            <a:r>
              <a:rPr lang="en-US" sz="1400" b="0" i="0" dirty="0" err="1">
                <a:solidFill>
                  <a:srgbClr val="333333"/>
                </a:solidFill>
                <a:effectLst/>
                <a:latin typeface="OpenSans"/>
              </a:rPr>
              <a:t>Dapps</a:t>
            </a:r>
            <a:r>
              <a:rPr lang="en-US" sz="1400" b="0" i="0" dirty="0">
                <a:solidFill>
                  <a:srgbClr val="333333"/>
                </a:solidFill>
                <a:effectLst/>
                <a:latin typeface="OpenSans"/>
              </a:rPr>
              <a:t> provide a backdoor entry for </a:t>
            </a:r>
          </a:p>
          <a:p>
            <a:pPr algn="l"/>
            <a:r>
              <a:rPr lang="en-US" sz="1400" b="0" i="0" dirty="0">
                <a:solidFill>
                  <a:srgbClr val="333333"/>
                </a:solidFill>
                <a:effectLst/>
                <a:latin typeface="OpenSans"/>
              </a:rPr>
              <a:t>many investors and financial institution into the cryptocurrency markets. </a:t>
            </a:r>
          </a:p>
        </p:txBody>
      </p:sp>
      <p:pic>
        <p:nvPicPr>
          <p:cNvPr id="7" name="Content Placeholder 6">
            <a:extLst>
              <a:ext uri="{FF2B5EF4-FFF2-40B4-BE49-F238E27FC236}">
                <a16:creationId xmlns:a16="http://schemas.microsoft.com/office/drawing/2014/main" id="{9130D592-400A-8B10-E86E-C6967217AE8B}"/>
              </a:ext>
            </a:extLst>
          </p:cNvPr>
          <p:cNvPicPr>
            <a:picLocks noGrp="1" noChangeAspect="1"/>
          </p:cNvPicPr>
          <p:nvPr>
            <p:ph idx="1"/>
          </p:nvPr>
        </p:nvPicPr>
        <p:blipFill rotWithShape="1">
          <a:blip r:embed="rId3"/>
          <a:srcRect l="25113" t="29664" r="12287" b="17802"/>
          <a:stretch/>
        </p:blipFill>
        <p:spPr>
          <a:xfrm>
            <a:off x="7240647" y="1520889"/>
            <a:ext cx="4281859" cy="2021302"/>
          </a:xfrm>
        </p:spPr>
      </p:pic>
    </p:spTree>
    <p:extLst>
      <p:ext uri="{BB962C8B-B14F-4D97-AF65-F5344CB8AC3E}">
        <p14:creationId xmlns:p14="http://schemas.microsoft.com/office/powerpoint/2010/main" val="9710923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607350" y="2133447"/>
            <a:ext cx="5695796" cy="2031325"/>
          </a:xfrm>
          <a:prstGeom prst="rect">
            <a:avLst/>
          </a:prstGeom>
          <a:noFill/>
        </p:spPr>
        <p:txBody>
          <a:bodyPr wrap="square" rtlCol="0">
            <a:spAutoFit/>
          </a:bodyPr>
          <a:lstStyle/>
          <a:p>
            <a:pPr algn="l"/>
            <a:r>
              <a:rPr lang="en-US" sz="1400" b="0" i="0" dirty="0">
                <a:solidFill>
                  <a:srgbClr val="333333"/>
                </a:solidFill>
                <a:effectLst/>
                <a:latin typeface="OpenSans"/>
              </a:rPr>
              <a:t>Portable Operating System Interface or POSIX standards were introduced for interoperability among different operating systems. </a:t>
            </a:r>
          </a:p>
          <a:p>
            <a:pPr algn="l"/>
            <a:r>
              <a:rPr lang="en-US" sz="1400" b="0" i="0" dirty="0">
                <a:solidFill>
                  <a:srgbClr val="333333"/>
                </a:solidFill>
                <a:effectLst/>
                <a:latin typeface="OpenSans"/>
              </a:rPr>
              <a:t>IETF, the Internet Engineering Task Force, was established for defining the Internet standards through the Request for Comments, RFCs.</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Standards bring order, safety, and many more qualitative attributes to the field. Standards can bring regulation and clarity.</a:t>
            </a:r>
          </a:p>
          <a:p>
            <a:pPr algn="l"/>
            <a:endParaRPr lang="en-US" sz="1400" b="0" i="0" dirty="0">
              <a:solidFill>
                <a:srgbClr val="333333"/>
              </a:solidFill>
              <a:effectLst/>
              <a:latin typeface="OpenSans"/>
            </a:endParaRPr>
          </a:p>
          <a:p>
            <a:pPr algn="l"/>
            <a:r>
              <a:rPr lang="en-US" sz="1400" b="0" i="0" dirty="0">
                <a:solidFill>
                  <a:srgbClr val="1F1F1F"/>
                </a:solidFill>
                <a:effectLst/>
                <a:latin typeface="Source Sans Pro" panose="020B0503030403020204" pitchFamily="34" charset="0"/>
              </a:rPr>
              <a:t>Explain importance of ERC20 and ERC721 tokens.</a:t>
            </a:r>
            <a:endParaRPr lang="en-US" sz="1400" b="0" i="0" dirty="0">
              <a:solidFill>
                <a:srgbClr val="333333"/>
              </a:solidFill>
              <a:effectLst/>
              <a:latin typeface="OpenSans"/>
            </a:endParaRPr>
          </a:p>
        </p:txBody>
      </p:sp>
      <p:pic>
        <p:nvPicPr>
          <p:cNvPr id="10" name="Content Placeholder 9">
            <a:extLst>
              <a:ext uri="{FF2B5EF4-FFF2-40B4-BE49-F238E27FC236}">
                <a16:creationId xmlns:a16="http://schemas.microsoft.com/office/drawing/2014/main" id="{B6CED013-D54B-3460-3549-C7B9380F0222}"/>
              </a:ext>
            </a:extLst>
          </p:cNvPr>
          <p:cNvPicPr>
            <a:picLocks noGrp="1" noChangeAspect="1"/>
          </p:cNvPicPr>
          <p:nvPr>
            <p:ph idx="1"/>
          </p:nvPr>
        </p:nvPicPr>
        <p:blipFill rotWithShape="1">
          <a:blip r:embed="rId3"/>
          <a:srcRect l="20891" t="28163" r="8547" b="25949"/>
          <a:stretch/>
        </p:blipFill>
        <p:spPr>
          <a:xfrm>
            <a:off x="6751377" y="2294089"/>
            <a:ext cx="4674637" cy="1710039"/>
          </a:xfrm>
        </p:spPr>
      </p:pic>
    </p:spTree>
    <p:extLst>
      <p:ext uri="{BB962C8B-B14F-4D97-AF65-F5344CB8AC3E}">
        <p14:creationId xmlns:p14="http://schemas.microsoft.com/office/powerpoint/2010/main" val="19630000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838200" y="2177835"/>
            <a:ext cx="5391388" cy="3108543"/>
          </a:xfrm>
          <a:prstGeom prst="rect">
            <a:avLst/>
          </a:prstGeom>
          <a:noFill/>
        </p:spPr>
        <p:txBody>
          <a:bodyPr wrap="square" rtlCol="0">
            <a:spAutoFit/>
          </a:bodyPr>
          <a:lstStyle/>
          <a:p>
            <a:pPr algn="l"/>
            <a:r>
              <a:rPr lang="en-US" sz="1400" b="0" i="0" dirty="0">
                <a:solidFill>
                  <a:srgbClr val="333333"/>
                </a:solidFill>
                <a:effectLst/>
                <a:latin typeface="OpenSans"/>
              </a:rPr>
              <a:t>EIP is an approach to process improvement in Ethereum ecosystem. </a:t>
            </a:r>
          </a:p>
          <a:p>
            <a:pPr algn="l"/>
            <a:r>
              <a:rPr lang="en-US" sz="1400" b="0" i="0" dirty="0">
                <a:solidFill>
                  <a:srgbClr val="333333"/>
                </a:solidFill>
                <a:effectLst/>
                <a:latin typeface="OpenSans"/>
              </a:rPr>
              <a:t>EIP or Ethereum Improvement Proposal is a means to manage the protocol specification, improvements, updates, client APIs and contract standards. </a:t>
            </a:r>
          </a:p>
          <a:p>
            <a:pPr algn="l"/>
            <a:r>
              <a:rPr lang="en-US" sz="1400" b="0" i="0" dirty="0">
                <a:solidFill>
                  <a:srgbClr val="333333"/>
                </a:solidFill>
                <a:effectLst/>
                <a:latin typeface="OpenSans"/>
              </a:rPr>
              <a:t>EIP handles issues at four different categories including; core, or core Ethereum protocol, network, or network level improvement, interface, </a:t>
            </a:r>
          </a:p>
          <a:p>
            <a:pPr algn="l"/>
            <a:r>
              <a:rPr lang="en-US" sz="1400" b="0" i="0" dirty="0">
                <a:solidFill>
                  <a:srgbClr val="333333"/>
                </a:solidFill>
                <a:effectLst/>
                <a:latin typeface="OpenSans"/>
              </a:rPr>
              <a:t>or interfaces such as ABI and RPC, and ERC, or application-level conventions and standards.</a:t>
            </a:r>
          </a:p>
          <a:p>
            <a:pPr algn="l"/>
            <a:endParaRPr lang="en-US" sz="1400" dirty="0">
              <a:solidFill>
                <a:srgbClr val="333333"/>
              </a:solidFill>
              <a:latin typeface="OpenSans"/>
            </a:endParaRPr>
          </a:p>
          <a:p>
            <a:pPr algn="l"/>
            <a:r>
              <a:rPr lang="en-US" sz="1400" b="0" i="0" dirty="0">
                <a:solidFill>
                  <a:srgbClr val="333333"/>
                </a:solidFill>
                <a:effectLst/>
                <a:latin typeface="OpenSans"/>
              </a:rPr>
              <a:t>ERC is Ethereum Request for Comments, like RFCs of the Internet. </a:t>
            </a:r>
          </a:p>
          <a:p>
            <a:pPr algn="l"/>
            <a:r>
              <a:rPr lang="en-US" sz="1400" b="0" i="0" dirty="0">
                <a:solidFill>
                  <a:srgbClr val="333333"/>
                </a:solidFill>
                <a:effectLst/>
                <a:latin typeface="OpenSans"/>
              </a:rPr>
              <a:t>ERC proposal for application-level issues are given a proposal ID, thus, become ERCN. Example, ERC20, ERC721, et cetera. </a:t>
            </a: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1A1EC26A-18C9-A58B-3E78-8949FC6E9C93}"/>
              </a:ext>
            </a:extLst>
          </p:cNvPr>
          <p:cNvPicPr>
            <a:picLocks noGrp="1" noChangeAspect="1"/>
          </p:cNvPicPr>
          <p:nvPr>
            <p:ph idx="1"/>
          </p:nvPr>
        </p:nvPicPr>
        <p:blipFill rotWithShape="1">
          <a:blip r:embed="rId3"/>
          <a:srcRect l="30781" t="22374" r="17113" b="9652"/>
          <a:stretch/>
        </p:blipFill>
        <p:spPr>
          <a:xfrm>
            <a:off x="6464319" y="1800182"/>
            <a:ext cx="5391388" cy="3956181"/>
          </a:xfrm>
        </p:spPr>
      </p:pic>
    </p:spTree>
    <p:extLst>
      <p:ext uri="{BB962C8B-B14F-4D97-AF65-F5344CB8AC3E}">
        <p14:creationId xmlns:p14="http://schemas.microsoft.com/office/powerpoint/2010/main" val="6175136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838200" y="2177835"/>
            <a:ext cx="3502981" cy="2031325"/>
          </a:xfrm>
          <a:prstGeom prst="rect">
            <a:avLst/>
          </a:prstGeom>
          <a:noFill/>
        </p:spPr>
        <p:txBody>
          <a:bodyPr wrap="square" rtlCol="0">
            <a:spAutoFit/>
          </a:bodyPr>
          <a:lstStyle/>
          <a:p>
            <a:pPr algn="l"/>
            <a:r>
              <a:rPr lang="en-US" sz="1400" b="0" i="0" dirty="0">
                <a:solidFill>
                  <a:srgbClr val="333333"/>
                </a:solidFill>
                <a:effectLst/>
                <a:latin typeface="OpenSans"/>
              </a:rPr>
              <a:t>The solution draft is proposed by the ERC document and discussed in the community. </a:t>
            </a:r>
          </a:p>
          <a:p>
            <a:pPr algn="l"/>
            <a:r>
              <a:rPr lang="en-US" sz="1400" b="0" i="0" dirty="0">
                <a:solidFill>
                  <a:srgbClr val="333333"/>
                </a:solidFill>
                <a:effectLst/>
                <a:latin typeface="OpenSans"/>
              </a:rPr>
              <a:t>The ERCs are available on the GitHub and discussed on the guitar and subreddits. </a:t>
            </a:r>
          </a:p>
          <a:p>
            <a:pPr algn="l"/>
            <a:r>
              <a:rPr lang="en-US" sz="1400" b="0" i="0" dirty="0">
                <a:solidFill>
                  <a:srgbClr val="333333"/>
                </a:solidFill>
                <a:effectLst/>
                <a:latin typeface="OpenSans"/>
              </a:rPr>
              <a:t>The result could be accepted, rejected, withdrawn or deferred. </a:t>
            </a:r>
          </a:p>
          <a:p>
            <a:pPr algn="l"/>
            <a:r>
              <a:rPr lang="en-US" sz="1400" b="0" i="0" dirty="0">
                <a:solidFill>
                  <a:srgbClr val="333333"/>
                </a:solidFill>
                <a:effectLst/>
                <a:latin typeface="OpenSans"/>
              </a:rPr>
              <a:t>An accepted ERC is finalized and is allocated an EIP number and implemented by the protocol.</a:t>
            </a:r>
          </a:p>
        </p:txBody>
      </p:sp>
      <p:pic>
        <p:nvPicPr>
          <p:cNvPr id="7" name="Content Placeholder 6">
            <a:extLst>
              <a:ext uri="{FF2B5EF4-FFF2-40B4-BE49-F238E27FC236}">
                <a16:creationId xmlns:a16="http://schemas.microsoft.com/office/drawing/2014/main" id="{F904CBA1-884E-FC89-CE9F-559309AABA83}"/>
              </a:ext>
            </a:extLst>
          </p:cNvPr>
          <p:cNvPicPr>
            <a:picLocks noGrp="1" noChangeAspect="1"/>
          </p:cNvPicPr>
          <p:nvPr>
            <p:ph idx="1"/>
          </p:nvPr>
        </p:nvPicPr>
        <p:blipFill rotWithShape="1">
          <a:blip r:embed="rId3"/>
          <a:srcRect l="33436" t="30798" r="20369" b="20803"/>
          <a:stretch/>
        </p:blipFill>
        <p:spPr>
          <a:xfrm>
            <a:off x="4932342" y="1822218"/>
            <a:ext cx="6740253" cy="3972092"/>
          </a:xfrm>
        </p:spPr>
      </p:pic>
    </p:spTree>
    <p:extLst>
      <p:ext uri="{BB962C8B-B14F-4D97-AF65-F5344CB8AC3E}">
        <p14:creationId xmlns:p14="http://schemas.microsoft.com/office/powerpoint/2010/main" val="14162820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838200" y="2177836"/>
            <a:ext cx="5963816" cy="3084630"/>
          </a:xfrm>
          <a:prstGeom prst="rect">
            <a:avLst/>
          </a:prstGeom>
          <a:noFill/>
        </p:spPr>
        <p:txBody>
          <a:bodyPr wrap="square" rtlCol="0">
            <a:spAutoFit/>
          </a:bodyPr>
          <a:lstStyle/>
          <a:p>
            <a:pPr algn="l"/>
            <a:r>
              <a:rPr lang="en-US" sz="1400" b="0" i="0" dirty="0">
                <a:solidFill>
                  <a:srgbClr val="333333"/>
                </a:solidFill>
                <a:effectLst/>
                <a:latin typeface="OpenSans"/>
              </a:rPr>
              <a:t>You experienced how easy it is to issue a coin on your own and transact. </a:t>
            </a:r>
          </a:p>
          <a:p>
            <a:pPr algn="l"/>
            <a:r>
              <a:rPr lang="en-US" sz="1400" b="0" i="0" dirty="0">
                <a:solidFill>
                  <a:srgbClr val="333333"/>
                </a:solidFill>
                <a:effectLst/>
                <a:latin typeface="OpenSans"/>
              </a:rPr>
              <a:t>You can name your coins something fancy, and deploy it on the Ethereum main chain and issue this digital currency to the whole decentralized world to buy. </a:t>
            </a:r>
          </a:p>
          <a:p>
            <a:pPr algn="l"/>
            <a:r>
              <a:rPr lang="en-US" sz="1400" b="0" i="0" dirty="0">
                <a:solidFill>
                  <a:srgbClr val="333333"/>
                </a:solidFill>
                <a:effectLst/>
                <a:latin typeface="OpenSans"/>
              </a:rPr>
              <a:t>Anybody with an internet connection can connect and transact using your coin. </a:t>
            </a:r>
          </a:p>
          <a:p>
            <a:pPr algn="l"/>
            <a:r>
              <a:rPr lang="en-US" sz="1400" b="0" i="0" dirty="0">
                <a:solidFill>
                  <a:srgbClr val="333333"/>
                </a:solidFill>
                <a:effectLst/>
                <a:latin typeface="OpenSans"/>
              </a:rPr>
              <a:t>Given this context, let's consider the issues. </a:t>
            </a:r>
          </a:p>
          <a:p>
            <a:pPr algn="l"/>
            <a:r>
              <a:rPr lang="en-US" sz="1400" b="0" i="0" dirty="0">
                <a:solidFill>
                  <a:srgbClr val="333333"/>
                </a:solidFill>
                <a:effectLst/>
                <a:latin typeface="OpenSans"/>
              </a:rPr>
              <a:t>What does a token represent? </a:t>
            </a:r>
          </a:p>
          <a:p>
            <a:pPr algn="l"/>
            <a:r>
              <a:rPr lang="en-US" sz="1400" b="0" i="0" dirty="0">
                <a:solidFill>
                  <a:srgbClr val="333333"/>
                </a:solidFill>
                <a:effectLst/>
                <a:latin typeface="OpenSans"/>
              </a:rPr>
              <a:t>What is the value of this token? </a:t>
            </a:r>
          </a:p>
          <a:p>
            <a:pPr algn="l"/>
            <a:r>
              <a:rPr lang="en-US" sz="1400" b="0" i="0" dirty="0">
                <a:solidFill>
                  <a:srgbClr val="333333"/>
                </a:solidFill>
                <a:effectLst/>
                <a:latin typeface="OpenSans"/>
              </a:rPr>
              <a:t>What can I do with it? </a:t>
            </a:r>
          </a:p>
          <a:p>
            <a:pPr algn="l"/>
            <a:r>
              <a:rPr lang="en-US" sz="1400" b="0" i="0" dirty="0">
                <a:solidFill>
                  <a:srgbClr val="333333"/>
                </a:solidFill>
                <a:effectLst/>
                <a:latin typeface="OpenSans"/>
              </a:rPr>
              <a:t>Is it an investment, or utility token? </a:t>
            </a:r>
          </a:p>
          <a:p>
            <a:pPr algn="l"/>
            <a:r>
              <a:rPr lang="en-US" sz="1400" b="0" i="0" dirty="0">
                <a:solidFill>
                  <a:srgbClr val="333333"/>
                </a:solidFill>
                <a:effectLst/>
                <a:latin typeface="OpenSans"/>
              </a:rPr>
              <a:t>Can I exchange it for another type of token? </a:t>
            </a:r>
          </a:p>
          <a:p>
            <a:pPr algn="l"/>
            <a:r>
              <a:rPr lang="en-US" sz="1400" b="0" i="0" dirty="0">
                <a:solidFill>
                  <a:srgbClr val="333333"/>
                </a:solidFill>
                <a:effectLst/>
                <a:latin typeface="OpenSans"/>
              </a:rPr>
              <a:t>Can I exchange it for any fiat currency? </a:t>
            </a:r>
          </a:p>
          <a:p>
            <a:pPr algn="l"/>
            <a:r>
              <a:rPr lang="en-US" sz="1400" b="0" i="0" dirty="0">
                <a:solidFill>
                  <a:srgbClr val="333333"/>
                </a:solidFill>
                <a:effectLst/>
                <a:latin typeface="OpenSans"/>
              </a:rPr>
              <a:t>Is it fungible, or non-fungible? </a:t>
            </a:r>
          </a:p>
          <a:p>
            <a:pPr algn="l"/>
            <a:r>
              <a:rPr lang="en-US" sz="1400" b="0" i="0" dirty="0">
                <a:solidFill>
                  <a:srgbClr val="333333"/>
                </a:solidFill>
                <a:effectLst/>
                <a:latin typeface="OpenSans"/>
              </a:rPr>
              <a:t>Do you remember non-fungible? </a:t>
            </a:r>
          </a:p>
          <a:p>
            <a:pPr algn="l"/>
            <a:r>
              <a:rPr lang="en-US" sz="1400" b="0" i="0" dirty="0">
                <a:solidFill>
                  <a:srgbClr val="333333"/>
                </a:solidFill>
                <a:effectLst/>
                <a:latin typeface="OpenSans"/>
              </a:rPr>
              <a:t>Are the tokens limited in number? And many more. </a:t>
            </a:r>
          </a:p>
        </p:txBody>
      </p:sp>
      <p:pic>
        <p:nvPicPr>
          <p:cNvPr id="6" name="Content Placeholder 5">
            <a:extLst>
              <a:ext uri="{FF2B5EF4-FFF2-40B4-BE49-F238E27FC236}">
                <a16:creationId xmlns:a16="http://schemas.microsoft.com/office/drawing/2014/main" id="{52CE0D74-9548-6800-8B0C-88A3BC5749FA}"/>
              </a:ext>
            </a:extLst>
          </p:cNvPr>
          <p:cNvPicPr>
            <a:picLocks noGrp="1" noChangeAspect="1"/>
          </p:cNvPicPr>
          <p:nvPr>
            <p:ph idx="1"/>
          </p:nvPr>
        </p:nvPicPr>
        <p:blipFill rotWithShape="1">
          <a:blip r:embed="rId3"/>
          <a:srcRect l="21915" t="19973" r="13064" b="11495"/>
          <a:stretch/>
        </p:blipFill>
        <p:spPr>
          <a:xfrm>
            <a:off x="6802016" y="2177836"/>
            <a:ext cx="5202741" cy="3084629"/>
          </a:xfrm>
        </p:spPr>
      </p:pic>
    </p:spTree>
    <p:extLst>
      <p:ext uri="{BB962C8B-B14F-4D97-AF65-F5344CB8AC3E}">
        <p14:creationId xmlns:p14="http://schemas.microsoft.com/office/powerpoint/2010/main" val="9773649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838200" y="2177836"/>
            <a:ext cx="5963816" cy="2462213"/>
          </a:xfrm>
          <a:prstGeom prst="rect">
            <a:avLst/>
          </a:prstGeom>
          <a:noFill/>
        </p:spPr>
        <p:txBody>
          <a:bodyPr wrap="square" rtlCol="0">
            <a:spAutoFit/>
          </a:bodyPr>
          <a:lstStyle/>
          <a:p>
            <a:pPr algn="l"/>
            <a:r>
              <a:rPr lang="en-US" sz="1400" b="0" i="0" dirty="0">
                <a:solidFill>
                  <a:srgbClr val="333333"/>
                </a:solidFill>
                <a:effectLst/>
                <a:latin typeface="OpenSans"/>
              </a:rPr>
              <a:t>These, and many issues are addressed in the standard ERC20 and ERC721. </a:t>
            </a:r>
          </a:p>
          <a:p>
            <a:pPr algn="l"/>
            <a:r>
              <a:rPr lang="en-US" sz="1400" b="0" i="0" dirty="0">
                <a:solidFill>
                  <a:srgbClr val="333333"/>
                </a:solidFill>
                <a:effectLst/>
                <a:latin typeface="OpenSans"/>
              </a:rPr>
              <a:t>ERC20 is specified as a smart contract interface. </a:t>
            </a:r>
          </a:p>
          <a:p>
            <a:pPr algn="l"/>
            <a:r>
              <a:rPr lang="en-US" sz="1400" b="0" i="0" dirty="0">
                <a:solidFill>
                  <a:srgbClr val="333333"/>
                </a:solidFill>
                <a:effectLst/>
                <a:latin typeface="OpenSans"/>
              </a:rPr>
              <a:t>It specify a set of rules that allow token </a:t>
            </a:r>
            <a:r>
              <a:rPr lang="en-US" sz="1400" b="0" i="0" dirty="0" err="1">
                <a:solidFill>
                  <a:srgbClr val="333333"/>
                </a:solidFill>
                <a:effectLst/>
                <a:latin typeface="OpenSans"/>
              </a:rPr>
              <a:t>DApps</a:t>
            </a:r>
            <a:r>
              <a:rPr lang="en-US" sz="1400" b="0" i="0" dirty="0">
                <a:solidFill>
                  <a:srgbClr val="333333"/>
                </a:solidFill>
                <a:effectLst/>
                <a:latin typeface="OpenSans"/>
              </a:rPr>
              <a:t> to interact with each other to be exchanged with each other, and transact on Ethereum network. </a:t>
            </a:r>
          </a:p>
          <a:p>
            <a:pPr algn="l"/>
            <a:r>
              <a:rPr lang="en-US" sz="1400" b="0" i="0" dirty="0">
                <a:solidFill>
                  <a:srgbClr val="333333"/>
                </a:solidFill>
                <a:effectLst/>
                <a:latin typeface="OpenSans"/>
              </a:rPr>
              <a:t>The interface looks like this. </a:t>
            </a:r>
          </a:p>
          <a:p>
            <a:pPr algn="l"/>
            <a:r>
              <a:rPr lang="en-US" sz="1400" b="0" i="0" dirty="0">
                <a:solidFill>
                  <a:srgbClr val="333333"/>
                </a:solidFill>
                <a:effectLst/>
                <a:latin typeface="OpenSans"/>
              </a:rPr>
              <a:t>Given this interface, how do you make a token ERC20 compliant? </a:t>
            </a:r>
          </a:p>
          <a:p>
            <a:pPr algn="l"/>
            <a:r>
              <a:rPr lang="en-US" sz="1400" b="0" i="0" dirty="0">
                <a:solidFill>
                  <a:srgbClr val="333333"/>
                </a:solidFill>
                <a:effectLst/>
                <a:latin typeface="OpenSans"/>
              </a:rPr>
              <a:t>Of course, you have to implement the functions required by ERC interface. </a:t>
            </a:r>
          </a:p>
          <a:p>
            <a:pPr algn="l"/>
            <a:r>
              <a:rPr lang="en-US" sz="1400" b="0" i="0" dirty="0">
                <a:solidFill>
                  <a:srgbClr val="333333"/>
                </a:solidFill>
                <a:effectLst/>
                <a:latin typeface="OpenSans"/>
              </a:rPr>
              <a:t>Recall our discussion of interface in the last module.</a:t>
            </a:r>
          </a:p>
          <a:p>
            <a:pPr algn="l"/>
            <a:endParaRPr lang="en-US" sz="1400" dirty="0">
              <a:solidFill>
                <a:srgbClr val="333333"/>
              </a:solidFill>
              <a:latin typeface="OpenSans"/>
            </a:endParaRPr>
          </a:p>
          <a:p>
            <a:pPr algn="l"/>
            <a:r>
              <a:rPr lang="en-US" sz="1400" b="0" i="0" dirty="0">
                <a:solidFill>
                  <a:srgbClr val="1F1F1F"/>
                </a:solidFill>
                <a:effectLst/>
                <a:latin typeface="Source Sans Pro" panose="020B0503030403020204" pitchFamily="34" charset="0"/>
              </a:rPr>
              <a:t>Augur REP, rep we discussed earlier is a ERC20 token.</a:t>
            </a:r>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10" name="Content Placeholder 9">
            <a:extLst>
              <a:ext uri="{FF2B5EF4-FFF2-40B4-BE49-F238E27FC236}">
                <a16:creationId xmlns:a16="http://schemas.microsoft.com/office/drawing/2014/main" id="{1C827BFD-38BA-9F24-54EC-14BBCB208EC2}"/>
              </a:ext>
            </a:extLst>
          </p:cNvPr>
          <p:cNvPicPr>
            <a:picLocks noGrp="1" noChangeAspect="1"/>
          </p:cNvPicPr>
          <p:nvPr>
            <p:ph idx="1"/>
          </p:nvPr>
        </p:nvPicPr>
        <p:blipFill rotWithShape="1">
          <a:blip r:embed="rId3"/>
          <a:srcRect l="26681" t="27520" r="13252" b="25797"/>
          <a:stretch/>
        </p:blipFill>
        <p:spPr>
          <a:xfrm>
            <a:off x="7212564" y="2177835"/>
            <a:ext cx="4646645" cy="2031326"/>
          </a:xfrm>
        </p:spPr>
      </p:pic>
    </p:spTree>
    <p:extLst>
      <p:ext uri="{BB962C8B-B14F-4D97-AF65-F5344CB8AC3E}">
        <p14:creationId xmlns:p14="http://schemas.microsoft.com/office/powerpoint/2010/main" val="16698200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838200" y="2177836"/>
            <a:ext cx="5589233" cy="2677656"/>
          </a:xfrm>
          <a:prstGeom prst="rect">
            <a:avLst/>
          </a:prstGeom>
          <a:noFill/>
        </p:spPr>
        <p:txBody>
          <a:bodyPr wrap="square" rtlCol="0">
            <a:spAutoFit/>
          </a:bodyPr>
          <a:lstStyle/>
          <a:p>
            <a:pPr algn="l"/>
            <a:r>
              <a:rPr lang="en-US" sz="1400" b="0" i="0" dirty="0">
                <a:solidFill>
                  <a:srgbClr val="1F1F1F"/>
                </a:solidFill>
                <a:effectLst/>
                <a:latin typeface="Source Sans Pro" panose="020B0503030403020204" pitchFamily="34" charset="0"/>
              </a:rPr>
              <a:t>ERC 20 is a fungible token.</a:t>
            </a:r>
          </a:p>
          <a:p>
            <a:pPr algn="l"/>
            <a:endParaRPr lang="en-US" sz="1400" dirty="0">
              <a:solidFill>
                <a:srgbClr val="1F1F1F"/>
              </a:solidFill>
              <a:latin typeface="Source Sans Pro" panose="020B0503030403020204" pitchFamily="34" charset="0"/>
            </a:endParaRPr>
          </a:p>
          <a:p>
            <a:pPr algn="l"/>
            <a:r>
              <a:rPr lang="en-US" sz="1400" b="0" i="0" dirty="0">
                <a:solidFill>
                  <a:srgbClr val="333333"/>
                </a:solidFill>
                <a:effectLst/>
                <a:latin typeface="OpenSans"/>
              </a:rPr>
              <a:t>Dictionary definition of fungible says, able to replace or be replaced by another identical item, mutually interchangeable.</a:t>
            </a:r>
          </a:p>
          <a:p>
            <a:pPr algn="l"/>
            <a:endParaRPr lang="en-US" sz="1400" b="0" i="0" dirty="0">
              <a:solidFill>
                <a:srgbClr val="1F1F1F"/>
              </a:solidFill>
              <a:effectLst/>
              <a:latin typeface="Source Sans Pro" panose="020B0503030403020204" pitchFamily="34" charset="0"/>
            </a:endParaRPr>
          </a:p>
          <a:p>
            <a:pPr algn="l"/>
            <a:r>
              <a:rPr lang="en-US" sz="1400" dirty="0">
                <a:solidFill>
                  <a:srgbClr val="1F1F1F"/>
                </a:solidFill>
                <a:latin typeface="Source Sans Pro" panose="020B0503030403020204" pitchFamily="34" charset="0"/>
              </a:rPr>
              <a:t> </a:t>
            </a:r>
            <a:r>
              <a:rPr lang="en-US" sz="1400" b="0" i="0" dirty="0">
                <a:solidFill>
                  <a:srgbClr val="333333"/>
                </a:solidFill>
                <a:effectLst/>
                <a:latin typeface="OpenSans"/>
              </a:rPr>
              <a:t>One ordinary US dollar bill is equal in value </a:t>
            </a:r>
          </a:p>
          <a:p>
            <a:pPr algn="l"/>
            <a:r>
              <a:rPr lang="en-US" sz="1400" b="0" i="0" dirty="0">
                <a:solidFill>
                  <a:srgbClr val="333333"/>
                </a:solidFill>
                <a:effectLst/>
                <a:latin typeface="OpenSans"/>
              </a:rPr>
              <a:t>to any other ordinary US dollar bill. </a:t>
            </a:r>
          </a:p>
          <a:p>
            <a:pPr algn="l"/>
            <a:r>
              <a:rPr lang="en-US" sz="1400" b="0" i="0" dirty="0">
                <a:solidFill>
                  <a:srgbClr val="333333"/>
                </a:solidFill>
                <a:effectLst/>
                <a:latin typeface="OpenSans"/>
              </a:rPr>
              <a:t>One bitcoin is equal in value to any other bitcoin. </a:t>
            </a:r>
          </a:p>
          <a:p>
            <a:pPr algn="l"/>
            <a:r>
              <a:rPr lang="en-US" sz="1400" b="0" i="0" dirty="0">
                <a:solidFill>
                  <a:srgbClr val="333333"/>
                </a:solidFill>
                <a:effectLst/>
                <a:latin typeface="OpenSans"/>
              </a:rPr>
              <a:t>One ether is equal to any other ether.</a:t>
            </a:r>
          </a:p>
          <a:p>
            <a:pPr algn="l"/>
            <a:endParaRPr lang="en-US" sz="1400" dirty="0">
              <a:solidFill>
                <a:srgbClr val="333333"/>
              </a:solidFill>
              <a:latin typeface="OpenSans"/>
            </a:endParaRPr>
          </a:p>
          <a:p>
            <a:pPr algn="l"/>
            <a:r>
              <a:rPr lang="en-US" sz="1400" b="0" i="0" dirty="0">
                <a:solidFill>
                  <a:srgbClr val="1F1F1F"/>
                </a:solidFill>
                <a:effectLst/>
                <a:latin typeface="Source Sans Pro" panose="020B0503030403020204" pitchFamily="34" charset="0"/>
              </a:rPr>
              <a:t>Value of this token is intrinsic.</a:t>
            </a:r>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EDE60470-C91B-0A53-A4BA-A280F88A732D}"/>
              </a:ext>
            </a:extLst>
          </p:cNvPr>
          <p:cNvPicPr>
            <a:picLocks noGrp="1" noChangeAspect="1"/>
          </p:cNvPicPr>
          <p:nvPr>
            <p:ph idx="1"/>
          </p:nvPr>
        </p:nvPicPr>
        <p:blipFill rotWithShape="1">
          <a:blip r:embed="rId3"/>
          <a:srcRect l="23545" t="22374" r="22905" b="12011"/>
          <a:stretch/>
        </p:blipFill>
        <p:spPr>
          <a:xfrm>
            <a:off x="6520916" y="1810139"/>
            <a:ext cx="4832884" cy="3331028"/>
          </a:xfrm>
        </p:spPr>
      </p:pic>
    </p:spTree>
    <p:extLst>
      <p:ext uri="{BB962C8B-B14F-4D97-AF65-F5344CB8AC3E}">
        <p14:creationId xmlns:p14="http://schemas.microsoft.com/office/powerpoint/2010/main" val="27198680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838200" y="2177836"/>
            <a:ext cx="5589233" cy="3539430"/>
          </a:xfrm>
          <a:prstGeom prst="rect">
            <a:avLst/>
          </a:prstGeom>
          <a:noFill/>
        </p:spPr>
        <p:txBody>
          <a:bodyPr wrap="square" rtlCol="0">
            <a:spAutoFit/>
          </a:bodyPr>
          <a:lstStyle/>
          <a:p>
            <a:pPr algn="l"/>
            <a:r>
              <a:rPr lang="en-US" sz="1400" b="0" i="0" dirty="0">
                <a:solidFill>
                  <a:srgbClr val="1F1F1F"/>
                </a:solidFill>
                <a:effectLst/>
                <a:latin typeface="Source Sans Pro" panose="020B0503030403020204" pitchFamily="34" charset="0"/>
              </a:rPr>
              <a:t>ERC 20 is a fungible token.</a:t>
            </a:r>
          </a:p>
          <a:p>
            <a:pPr algn="l"/>
            <a:endParaRPr lang="en-US" sz="1400" dirty="0">
              <a:solidFill>
                <a:srgbClr val="1F1F1F"/>
              </a:solidFill>
              <a:latin typeface="Source Sans Pro" panose="020B0503030403020204" pitchFamily="34" charset="0"/>
            </a:endParaRPr>
          </a:p>
          <a:p>
            <a:pPr algn="l"/>
            <a:r>
              <a:rPr lang="en-US" sz="1400" b="0" i="0" dirty="0">
                <a:solidFill>
                  <a:srgbClr val="333333"/>
                </a:solidFill>
                <a:effectLst/>
                <a:latin typeface="OpenSans"/>
              </a:rPr>
              <a:t>Dictionary definition of fungible says, able to replace or be replaced by another identical item, mutually interchangeable.</a:t>
            </a:r>
          </a:p>
          <a:p>
            <a:pPr algn="l"/>
            <a:endParaRPr lang="en-US" sz="1400" b="0" i="0" dirty="0">
              <a:solidFill>
                <a:srgbClr val="1F1F1F"/>
              </a:solidFill>
              <a:effectLst/>
              <a:latin typeface="Source Sans Pro" panose="020B0503030403020204" pitchFamily="34" charset="0"/>
            </a:endParaRPr>
          </a:p>
          <a:p>
            <a:pPr algn="l"/>
            <a:r>
              <a:rPr lang="en-US" sz="1400" dirty="0">
                <a:solidFill>
                  <a:srgbClr val="1F1F1F"/>
                </a:solidFill>
                <a:latin typeface="Source Sans Pro" panose="020B0503030403020204" pitchFamily="34" charset="0"/>
              </a:rPr>
              <a:t> </a:t>
            </a:r>
            <a:r>
              <a:rPr lang="en-US" sz="1400" b="0" i="0" dirty="0">
                <a:solidFill>
                  <a:srgbClr val="333333"/>
                </a:solidFill>
                <a:effectLst/>
                <a:latin typeface="OpenSans"/>
              </a:rPr>
              <a:t>One ordinary US dollar bill is equal in value </a:t>
            </a:r>
          </a:p>
          <a:p>
            <a:pPr algn="l"/>
            <a:r>
              <a:rPr lang="en-US" sz="1400" b="0" i="0" dirty="0">
                <a:solidFill>
                  <a:srgbClr val="333333"/>
                </a:solidFill>
                <a:effectLst/>
                <a:latin typeface="OpenSans"/>
              </a:rPr>
              <a:t>to any other ordinary US dollar bill. </a:t>
            </a:r>
          </a:p>
          <a:p>
            <a:pPr algn="l"/>
            <a:r>
              <a:rPr lang="en-US" sz="1400" b="0" i="0" dirty="0">
                <a:solidFill>
                  <a:srgbClr val="333333"/>
                </a:solidFill>
                <a:effectLst/>
                <a:latin typeface="OpenSans"/>
              </a:rPr>
              <a:t>One bitcoin is equal in value to any other bitcoin. </a:t>
            </a:r>
          </a:p>
          <a:p>
            <a:pPr algn="l"/>
            <a:r>
              <a:rPr lang="en-US" sz="1400" b="0" i="0" dirty="0">
                <a:solidFill>
                  <a:srgbClr val="333333"/>
                </a:solidFill>
                <a:effectLst/>
                <a:latin typeface="OpenSans"/>
              </a:rPr>
              <a:t>One ether is equal to any other ether.</a:t>
            </a:r>
          </a:p>
          <a:p>
            <a:pPr algn="l"/>
            <a:endParaRPr lang="en-US" sz="1400" dirty="0">
              <a:solidFill>
                <a:srgbClr val="333333"/>
              </a:solidFill>
              <a:latin typeface="OpenSans"/>
            </a:endParaRPr>
          </a:p>
          <a:p>
            <a:pPr algn="l"/>
            <a:r>
              <a:rPr lang="en-US" sz="1400" b="0" i="0" dirty="0">
                <a:solidFill>
                  <a:srgbClr val="1F1F1F"/>
                </a:solidFill>
                <a:effectLst/>
                <a:latin typeface="Source Sans Pro" panose="020B0503030403020204" pitchFamily="34" charset="0"/>
              </a:rPr>
              <a:t>Value of this token is intrinsic.</a:t>
            </a:r>
            <a:endParaRPr lang="en-US" sz="1400" b="0" i="0" dirty="0">
              <a:solidFill>
                <a:srgbClr val="333333"/>
              </a:solidFill>
              <a:effectLst/>
              <a:latin typeface="OpenSans"/>
            </a:endParaRP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More importantly, innovation of ERC-721 is in proving that the fixed value for a token may not hold in many practical situations. </a:t>
            </a:r>
            <a:r>
              <a:rPr lang="en-US" sz="1400" b="0" i="0">
                <a:solidFill>
                  <a:srgbClr val="1F1F1F"/>
                </a:solidFill>
                <a:effectLst/>
                <a:latin typeface="Source Sans Pro" panose="020B0503030403020204" pitchFamily="34" charset="0"/>
              </a:rPr>
              <a:t>ERC token standards </a:t>
            </a:r>
            <a:r>
              <a:rPr lang="en-US" sz="1400" b="0" i="0" dirty="0">
                <a:solidFill>
                  <a:srgbClr val="1F1F1F"/>
                </a:solidFill>
                <a:effectLst/>
                <a:latin typeface="Source Sans Pro" panose="020B0503030403020204" pitchFamily="34" charset="0"/>
              </a:rPr>
              <a:t>are being proposed for identity, governance, and security.</a:t>
            </a:r>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05119FC1-93E5-F435-0445-5580A0043D18}"/>
              </a:ext>
            </a:extLst>
          </p:cNvPr>
          <p:cNvPicPr>
            <a:picLocks noGrp="1" noChangeAspect="1"/>
          </p:cNvPicPr>
          <p:nvPr>
            <p:ph idx="1"/>
          </p:nvPr>
        </p:nvPicPr>
        <p:blipFill rotWithShape="1">
          <a:blip r:embed="rId3"/>
          <a:srcRect l="23665" t="22375" r="10840" b="16089"/>
          <a:stretch/>
        </p:blipFill>
        <p:spPr>
          <a:xfrm>
            <a:off x="6876661" y="2090172"/>
            <a:ext cx="5066523" cy="2677656"/>
          </a:xfrm>
        </p:spPr>
      </p:pic>
    </p:spTree>
    <p:extLst>
      <p:ext uri="{BB962C8B-B14F-4D97-AF65-F5344CB8AC3E}">
        <p14:creationId xmlns:p14="http://schemas.microsoft.com/office/powerpoint/2010/main" val="2148557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pic>
        <p:nvPicPr>
          <p:cNvPr id="7" name="Picture 6">
            <a:extLst>
              <a:ext uri="{FF2B5EF4-FFF2-40B4-BE49-F238E27FC236}">
                <a16:creationId xmlns:a16="http://schemas.microsoft.com/office/drawing/2014/main" id="{EA674943-2511-2041-0AC9-94ACCB5B995F}"/>
              </a:ext>
            </a:extLst>
          </p:cNvPr>
          <p:cNvPicPr>
            <a:picLocks noChangeAspect="1"/>
          </p:cNvPicPr>
          <p:nvPr/>
        </p:nvPicPr>
        <p:blipFill rotWithShape="1">
          <a:blip r:embed="rId2"/>
          <a:srcRect l="15178" t="17870" r="14813" b="14438"/>
          <a:stretch/>
        </p:blipFill>
        <p:spPr>
          <a:xfrm>
            <a:off x="1306284" y="1209805"/>
            <a:ext cx="9787813" cy="5323464"/>
          </a:xfrm>
          <a:prstGeom prst="rect">
            <a:avLst/>
          </a:prstGeom>
        </p:spPr>
      </p:pic>
    </p:spTree>
    <p:extLst>
      <p:ext uri="{BB962C8B-B14F-4D97-AF65-F5344CB8AC3E}">
        <p14:creationId xmlns:p14="http://schemas.microsoft.com/office/powerpoint/2010/main" val="18254846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FBD5-767E-311B-0CEE-710B88EA28A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405519-5364-A412-247C-38200F5EBBA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01833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sp>
        <p:nvSpPr>
          <p:cNvPr id="4" name="Content Placeholder 3">
            <a:extLst>
              <a:ext uri="{FF2B5EF4-FFF2-40B4-BE49-F238E27FC236}">
                <a16:creationId xmlns:a16="http://schemas.microsoft.com/office/drawing/2014/main" id="{F5879E4F-B0A6-CEAF-759A-2BEB6909B3DB}"/>
              </a:ext>
            </a:extLst>
          </p:cNvPr>
          <p:cNvSpPr>
            <a:spLocks noGrp="1"/>
          </p:cNvSpPr>
          <p:nvPr>
            <p:ph idx="1"/>
          </p:nvPr>
        </p:nvSpPr>
        <p:spPr>
          <a:xfrm>
            <a:off x="1179619" y="1473692"/>
            <a:ext cx="9832761" cy="4459889"/>
          </a:xfrm>
        </p:spPr>
        <p:txBody>
          <a:bodyPr>
            <a:normAutofit/>
          </a:bodyPr>
          <a:lstStyle/>
          <a:p>
            <a:pPr marL="0" indent="0" algn="just">
              <a:buNone/>
            </a:pPr>
            <a:r>
              <a:rPr lang="en-US" sz="1600" i="0" dirty="0">
                <a:solidFill>
                  <a:srgbClr val="111111"/>
                </a:solidFill>
                <a:effectLst/>
                <a:latin typeface="Cabin-semi-bold"/>
              </a:rPr>
              <a:t>Only miners can confirm transactions. This is their job in a cryptocurrency-network. They take transactions, stamp them as legit and spread them in the network. After a transaction is confirmed by a miner, every node has to add it to its database. It has become part of the blockchain.</a:t>
            </a:r>
          </a:p>
          <a:p>
            <a:pPr marL="0" indent="0" algn="just">
              <a:buNone/>
            </a:pPr>
            <a:r>
              <a:rPr lang="en-US" sz="1600" i="0" dirty="0">
                <a:solidFill>
                  <a:srgbClr val="111111"/>
                </a:solidFill>
                <a:effectLst/>
                <a:latin typeface="Cabin-semi-bold"/>
              </a:rPr>
              <a:t>Bitcoins can only be created if miners solve a cryptographic puzzle. Since the difficulty of this puzzle increases the amount of computer power the whole miner’s invest, there is only a specific amount of cryptocurrency token that can be created in a given amount of time. This is part of the consensus no peer in the network can break.</a:t>
            </a:r>
          </a:p>
          <a:p>
            <a:pPr marL="0" indent="0" algn="just">
              <a:buNone/>
            </a:pPr>
            <a:r>
              <a:rPr lang="en-US" sz="1600" i="0" dirty="0">
                <a:solidFill>
                  <a:srgbClr val="111111"/>
                </a:solidFill>
                <a:effectLst/>
                <a:latin typeface="Cabin-semi-bold"/>
              </a:rPr>
              <a:t>Basically, cryptocurrencies are entries about token in decentralized consensus-databases. They are called </a:t>
            </a:r>
            <a:r>
              <a:rPr lang="en-US" sz="1600" i="0" dirty="0" err="1">
                <a:solidFill>
                  <a:srgbClr val="111111"/>
                </a:solidFill>
                <a:effectLst/>
                <a:latin typeface="Cabin-semi-bold"/>
              </a:rPr>
              <a:t>CRYPTOcurrencies</a:t>
            </a:r>
            <a:r>
              <a:rPr lang="en-US" sz="1600" i="0" dirty="0">
                <a:solidFill>
                  <a:srgbClr val="111111"/>
                </a:solidFill>
                <a:effectLst/>
                <a:latin typeface="Cabin-semi-bold"/>
              </a:rPr>
              <a:t> because the consensus-keeping process is secured by strong cryptography. Cryptocurrencies are built on cryptography. They are not secured by people or by trust, but by math. It is more probable that an asteroid falls on your house than that a bitcoin address is compromised.</a:t>
            </a:r>
          </a:p>
          <a:p>
            <a:pPr marL="0" indent="0" algn="just">
              <a:buNone/>
            </a:pPr>
            <a:endParaRPr lang="en-US" sz="1600" i="0" dirty="0">
              <a:solidFill>
                <a:srgbClr val="111111"/>
              </a:solidFill>
              <a:effectLst/>
              <a:latin typeface="Cabin-semi-bold"/>
            </a:endParaRPr>
          </a:p>
        </p:txBody>
      </p:sp>
    </p:spTree>
    <p:extLst>
      <p:ext uri="{BB962C8B-B14F-4D97-AF65-F5344CB8AC3E}">
        <p14:creationId xmlns:p14="http://schemas.microsoft.com/office/powerpoint/2010/main" val="1122893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pic>
        <p:nvPicPr>
          <p:cNvPr id="7" name="Picture 6">
            <a:extLst>
              <a:ext uri="{FF2B5EF4-FFF2-40B4-BE49-F238E27FC236}">
                <a16:creationId xmlns:a16="http://schemas.microsoft.com/office/drawing/2014/main" id="{E880653F-A4DC-78C3-CC91-E4577B548197}"/>
              </a:ext>
            </a:extLst>
          </p:cNvPr>
          <p:cNvPicPr>
            <a:picLocks noChangeAspect="1"/>
          </p:cNvPicPr>
          <p:nvPr/>
        </p:nvPicPr>
        <p:blipFill rotWithShape="1">
          <a:blip r:embed="rId2"/>
          <a:srcRect l="23208" t="23908" r="23175" b="21120"/>
          <a:stretch/>
        </p:blipFill>
        <p:spPr>
          <a:xfrm>
            <a:off x="1408922" y="1184988"/>
            <a:ext cx="8640148" cy="4982858"/>
          </a:xfrm>
          <a:prstGeom prst="rect">
            <a:avLst/>
          </a:prstGeom>
        </p:spPr>
      </p:pic>
    </p:spTree>
    <p:extLst>
      <p:ext uri="{BB962C8B-B14F-4D97-AF65-F5344CB8AC3E}">
        <p14:creationId xmlns:p14="http://schemas.microsoft.com/office/powerpoint/2010/main" val="313745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3: </a:t>
            </a:r>
            <a:r>
              <a:rPr lang="en-US" sz="2400" b="1" i="0" u="none" strike="noStrike" dirty="0">
                <a:solidFill>
                  <a:srgbClr val="333333"/>
                </a:solidFill>
                <a:effectLst/>
              </a:rPr>
              <a:t>Securing Blockchain</a:t>
            </a:r>
            <a:endParaRPr lang="en-US" sz="2400" b="1" dirty="0"/>
          </a:p>
        </p:txBody>
      </p:sp>
      <p:pic>
        <p:nvPicPr>
          <p:cNvPr id="5" name="Content Placeholder 4">
            <a:extLst>
              <a:ext uri="{FF2B5EF4-FFF2-40B4-BE49-F238E27FC236}">
                <a16:creationId xmlns:a16="http://schemas.microsoft.com/office/drawing/2014/main" id="{5DA7EFFF-63A2-39E0-1BB4-968F8B71B3A1}"/>
              </a:ext>
            </a:extLst>
          </p:cNvPr>
          <p:cNvPicPr>
            <a:picLocks noGrp="1" noChangeAspect="1"/>
          </p:cNvPicPr>
          <p:nvPr>
            <p:ph idx="1"/>
          </p:nvPr>
        </p:nvPicPr>
        <p:blipFill rotWithShape="1">
          <a:blip r:embed="rId2"/>
          <a:srcRect l="14619" t="18513" r="7824" b="9223"/>
          <a:stretch/>
        </p:blipFill>
        <p:spPr>
          <a:xfrm>
            <a:off x="1360713" y="1405963"/>
            <a:ext cx="9993087" cy="5237434"/>
          </a:xfrm>
        </p:spPr>
      </p:pic>
    </p:spTree>
    <p:extLst>
      <p:ext uri="{BB962C8B-B14F-4D97-AF65-F5344CB8AC3E}">
        <p14:creationId xmlns:p14="http://schemas.microsoft.com/office/powerpoint/2010/main" val="2022602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3: </a:t>
            </a:r>
            <a:r>
              <a:rPr lang="en-US" sz="2400" b="1" i="0" u="none" strike="noStrike" dirty="0">
                <a:solidFill>
                  <a:srgbClr val="333333"/>
                </a:solidFill>
                <a:effectLst/>
              </a:rPr>
              <a:t>Securing Blockchain</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C1A4AB6E-6DB0-5C6B-9E2C-FC6EC75E1A73}"/>
              </a:ext>
            </a:extLst>
          </p:cNvPr>
          <p:cNvPicPr>
            <a:picLocks noChangeAspect="1"/>
          </p:cNvPicPr>
          <p:nvPr/>
        </p:nvPicPr>
        <p:blipFill rotWithShape="1">
          <a:blip r:embed="rId2"/>
          <a:srcRect l="21582" t="20408" r="8852" b="9931"/>
          <a:stretch/>
        </p:blipFill>
        <p:spPr>
          <a:xfrm>
            <a:off x="1486677" y="1300309"/>
            <a:ext cx="9218646" cy="5192566"/>
          </a:xfrm>
          <a:prstGeom prst="rect">
            <a:avLst/>
          </a:prstGeom>
        </p:spPr>
      </p:pic>
    </p:spTree>
    <p:extLst>
      <p:ext uri="{BB962C8B-B14F-4D97-AF65-F5344CB8AC3E}">
        <p14:creationId xmlns:p14="http://schemas.microsoft.com/office/powerpoint/2010/main" val="127514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38200" y="1825625"/>
            <a:ext cx="5815297" cy="4351338"/>
          </a:xfrm>
        </p:spPr>
        <p:txBody>
          <a:bodyPr>
            <a:normAutofit/>
          </a:bodyPr>
          <a:lstStyle/>
          <a:p>
            <a:pPr marL="0" indent="0">
              <a:buNone/>
            </a:pPr>
            <a:r>
              <a:rPr lang="en-US" sz="2400" dirty="0"/>
              <a:t>Trust in a decentralized blockchain is also about securing, validating, verifying, and making sure resources needed for transaction execution are available. </a:t>
            </a:r>
          </a:p>
          <a:p>
            <a:pPr marL="0" indent="0">
              <a:buNone/>
            </a:pPr>
            <a:endParaRPr lang="en-US" sz="2400" dirty="0"/>
          </a:p>
          <a:p>
            <a:pPr marL="0" indent="0">
              <a:buNone/>
            </a:pPr>
            <a:r>
              <a:rPr lang="en-US" sz="2400" dirty="0"/>
              <a:t>This is accomplished by securing the chain using specific protocols, validating the transaction and blocks for tamper proofing, verifying the availability of resources for transactions, and executing and confirming the transactions.</a:t>
            </a:r>
          </a:p>
        </p:txBody>
      </p:sp>
      <p:pic>
        <p:nvPicPr>
          <p:cNvPr id="5" name="Picture 4">
            <a:extLst>
              <a:ext uri="{FF2B5EF4-FFF2-40B4-BE49-F238E27FC236}">
                <a16:creationId xmlns:a16="http://schemas.microsoft.com/office/drawing/2014/main" id="{245497F6-9263-D007-E8E6-C4C9BC524CC0}"/>
              </a:ext>
            </a:extLst>
          </p:cNvPr>
          <p:cNvPicPr>
            <a:picLocks noChangeAspect="1"/>
          </p:cNvPicPr>
          <p:nvPr/>
        </p:nvPicPr>
        <p:blipFill rotWithShape="1">
          <a:blip r:embed="rId2"/>
          <a:srcRect l="24413" t="23129" r="12755" b="21089"/>
          <a:stretch/>
        </p:blipFill>
        <p:spPr>
          <a:xfrm>
            <a:off x="6973447" y="2603241"/>
            <a:ext cx="4801785" cy="2397968"/>
          </a:xfrm>
          <a:prstGeom prst="rect">
            <a:avLst/>
          </a:prstGeom>
        </p:spPr>
      </p:pic>
    </p:spTree>
    <p:extLst>
      <p:ext uri="{BB962C8B-B14F-4D97-AF65-F5344CB8AC3E}">
        <p14:creationId xmlns:p14="http://schemas.microsoft.com/office/powerpoint/2010/main" val="2770274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38200" y="1825625"/>
            <a:ext cx="5815297" cy="4351338"/>
          </a:xfrm>
        </p:spPr>
        <p:txBody>
          <a:bodyPr>
            <a:normAutofit fontScale="92500" lnSpcReduction="20000"/>
          </a:bodyPr>
          <a:lstStyle/>
          <a:p>
            <a:pPr marL="0" indent="0">
              <a:buNone/>
            </a:pPr>
            <a:r>
              <a:rPr lang="en-US" b="1" dirty="0"/>
              <a:t>The Trust Trail is defined by these operations: </a:t>
            </a:r>
          </a:p>
          <a:p>
            <a:r>
              <a:rPr lang="en-US" dirty="0"/>
              <a:t>validate transaction, </a:t>
            </a:r>
          </a:p>
          <a:p>
            <a:r>
              <a:rPr lang="en-US" dirty="0"/>
              <a:t>verify gas and resources, </a:t>
            </a:r>
          </a:p>
          <a:p>
            <a:r>
              <a:rPr lang="en-US" dirty="0"/>
              <a:t>gather transactions, </a:t>
            </a:r>
          </a:p>
          <a:p>
            <a:r>
              <a:rPr lang="en-US" dirty="0"/>
              <a:t>execute transaction to get a new state, </a:t>
            </a:r>
          </a:p>
          <a:p>
            <a:r>
              <a:rPr lang="en-US" dirty="0"/>
              <a:t>form the block, work towards consensus, </a:t>
            </a:r>
          </a:p>
          <a:p>
            <a:r>
              <a:rPr lang="en-US" dirty="0"/>
              <a:t>finalize the block by the bidder, </a:t>
            </a:r>
          </a:p>
          <a:p>
            <a:r>
              <a:rPr lang="en-US" dirty="0"/>
              <a:t>and everyone add the block to their chain and confirm the transactions. </a:t>
            </a:r>
          </a:p>
        </p:txBody>
      </p:sp>
      <p:pic>
        <p:nvPicPr>
          <p:cNvPr id="8" name="Picture 7">
            <a:extLst>
              <a:ext uri="{FF2B5EF4-FFF2-40B4-BE49-F238E27FC236}">
                <a16:creationId xmlns:a16="http://schemas.microsoft.com/office/drawing/2014/main" id="{A3D7270B-622B-6884-2446-C2223F17F7FD}"/>
              </a:ext>
            </a:extLst>
          </p:cNvPr>
          <p:cNvPicPr>
            <a:picLocks noChangeAspect="1"/>
          </p:cNvPicPr>
          <p:nvPr/>
        </p:nvPicPr>
        <p:blipFill rotWithShape="1">
          <a:blip r:embed="rId2"/>
          <a:srcRect l="32219" t="21360" r="18036" b="15190"/>
          <a:stretch/>
        </p:blipFill>
        <p:spPr>
          <a:xfrm>
            <a:off x="6942746" y="2174008"/>
            <a:ext cx="5093744" cy="3654571"/>
          </a:xfrm>
          <a:prstGeom prst="rect">
            <a:avLst/>
          </a:prstGeom>
        </p:spPr>
      </p:pic>
    </p:spTree>
    <p:extLst>
      <p:ext uri="{BB962C8B-B14F-4D97-AF65-F5344CB8AC3E}">
        <p14:creationId xmlns:p14="http://schemas.microsoft.com/office/powerpoint/2010/main" val="2162478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38200" y="1825625"/>
            <a:ext cx="5815297" cy="4351338"/>
          </a:xfrm>
        </p:spPr>
        <p:txBody>
          <a:bodyPr>
            <a:normAutofit fontScale="92500"/>
          </a:bodyPr>
          <a:lstStyle/>
          <a:p>
            <a:pPr marL="0" indent="0">
              <a:buNone/>
            </a:pPr>
            <a:r>
              <a:rPr lang="en-US" b="1" dirty="0"/>
              <a:t>Step 1 and 2:</a:t>
            </a:r>
          </a:p>
          <a:p>
            <a:pPr marL="0" indent="0">
              <a:buNone/>
            </a:pPr>
            <a:r>
              <a:rPr lang="en-US" sz="2400" dirty="0"/>
              <a:t>In the case of a Bitcoin, there are about 20 criteria that have to be checked before a transaction is validated, as discussed in module one, similarly in the case of Ethereum transaction. </a:t>
            </a:r>
          </a:p>
          <a:p>
            <a:pPr marL="0" indent="0">
              <a:buNone/>
            </a:pPr>
            <a:br>
              <a:rPr lang="en-US" sz="2400" dirty="0"/>
            </a:br>
            <a:r>
              <a:rPr lang="en-US" sz="2400" dirty="0"/>
              <a:t>The syntax, the transaction signature, time stamp, nonce, gas limit, and sender account balance are validated before execution. The fuel, or gas points, and other resources available for smart contract execution, are also validated. Transaction signatures and hash are also verified. </a:t>
            </a:r>
          </a:p>
        </p:txBody>
      </p:sp>
      <p:pic>
        <p:nvPicPr>
          <p:cNvPr id="5" name="Picture 4">
            <a:extLst>
              <a:ext uri="{FF2B5EF4-FFF2-40B4-BE49-F238E27FC236}">
                <a16:creationId xmlns:a16="http://schemas.microsoft.com/office/drawing/2014/main" id="{1B4984A6-54C9-277E-642D-E1AFB57C1EBC}"/>
              </a:ext>
            </a:extLst>
          </p:cNvPr>
          <p:cNvPicPr>
            <a:picLocks noChangeAspect="1"/>
          </p:cNvPicPr>
          <p:nvPr/>
        </p:nvPicPr>
        <p:blipFill rotWithShape="1">
          <a:blip r:embed="rId2"/>
          <a:srcRect l="23801" t="20952" r="10765" b="13333"/>
          <a:stretch/>
        </p:blipFill>
        <p:spPr>
          <a:xfrm>
            <a:off x="6827340" y="2267338"/>
            <a:ext cx="4938562" cy="2789854"/>
          </a:xfrm>
          <a:prstGeom prst="rect">
            <a:avLst/>
          </a:prstGeom>
        </p:spPr>
      </p:pic>
    </p:spTree>
    <p:extLst>
      <p:ext uri="{BB962C8B-B14F-4D97-AF65-F5344CB8AC3E}">
        <p14:creationId xmlns:p14="http://schemas.microsoft.com/office/powerpoint/2010/main" val="396351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38200" y="1825625"/>
            <a:ext cx="5815297" cy="4351338"/>
          </a:xfrm>
        </p:spPr>
        <p:txBody>
          <a:bodyPr>
            <a:normAutofit/>
          </a:bodyPr>
          <a:lstStyle/>
          <a:p>
            <a:pPr marL="0" indent="0">
              <a:buNone/>
            </a:pPr>
            <a:r>
              <a:rPr lang="en-US" b="1" dirty="0"/>
              <a:t>Step 3:</a:t>
            </a:r>
          </a:p>
          <a:p>
            <a:pPr marL="0" indent="0">
              <a:buNone/>
            </a:pPr>
            <a:r>
              <a:rPr lang="en-US" sz="2000" dirty="0"/>
              <a:t>Merkle tree hash of the validated transactions is computed. In Ethereum this is the transaction root of the block header.</a:t>
            </a:r>
          </a:p>
          <a:p>
            <a:pPr marL="0" indent="0">
              <a:buNone/>
            </a:pPr>
            <a:br>
              <a:rPr lang="en-US" sz="2000" dirty="0"/>
            </a:br>
            <a:r>
              <a:rPr lang="en-US" sz="2000" dirty="0"/>
              <a:t>All miners execute the transaction for either transfer, as well as for execution of smart contracts. The state resulting from transaction execution are used in computing the Merkle tree hash of the states, the state root of the block header. The receipt root of the block header is also computed.</a:t>
            </a:r>
          </a:p>
        </p:txBody>
      </p:sp>
      <p:pic>
        <p:nvPicPr>
          <p:cNvPr id="6" name="Picture 5">
            <a:extLst>
              <a:ext uri="{FF2B5EF4-FFF2-40B4-BE49-F238E27FC236}">
                <a16:creationId xmlns:a16="http://schemas.microsoft.com/office/drawing/2014/main" id="{B36394C4-2808-9B0C-F371-9432D4ED6CD8}"/>
              </a:ext>
            </a:extLst>
          </p:cNvPr>
          <p:cNvPicPr>
            <a:picLocks noChangeAspect="1"/>
          </p:cNvPicPr>
          <p:nvPr/>
        </p:nvPicPr>
        <p:blipFill rotWithShape="1">
          <a:blip r:embed="rId2"/>
          <a:srcRect l="22347" t="22857" r="19566" b="32381"/>
          <a:stretch/>
        </p:blipFill>
        <p:spPr>
          <a:xfrm>
            <a:off x="6996420" y="2693372"/>
            <a:ext cx="4872117" cy="2111893"/>
          </a:xfrm>
          <a:prstGeom prst="rect">
            <a:avLst/>
          </a:prstGeom>
        </p:spPr>
      </p:pic>
    </p:spTree>
    <p:extLst>
      <p:ext uri="{BB962C8B-B14F-4D97-AF65-F5344CB8AC3E}">
        <p14:creationId xmlns:p14="http://schemas.microsoft.com/office/powerpoint/2010/main" val="157191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pic>
        <p:nvPicPr>
          <p:cNvPr id="5" name="Content Placeholder 4">
            <a:extLst>
              <a:ext uri="{FF2B5EF4-FFF2-40B4-BE49-F238E27FC236}">
                <a16:creationId xmlns:a16="http://schemas.microsoft.com/office/drawing/2014/main" id="{D4474F1F-932A-A663-8932-E9A4D7485CD1}"/>
              </a:ext>
            </a:extLst>
          </p:cNvPr>
          <p:cNvPicPr>
            <a:picLocks noGrp="1" noChangeAspect="1"/>
          </p:cNvPicPr>
          <p:nvPr>
            <p:ph idx="1"/>
          </p:nvPr>
        </p:nvPicPr>
        <p:blipFill>
          <a:blip r:embed="rId2"/>
          <a:stretch>
            <a:fillRect/>
          </a:stretch>
        </p:blipFill>
        <p:spPr>
          <a:xfrm>
            <a:off x="1739872" y="1162975"/>
            <a:ext cx="9260972" cy="5209297"/>
          </a:xfrm>
        </p:spPr>
      </p:pic>
    </p:spTree>
    <p:extLst>
      <p:ext uri="{BB962C8B-B14F-4D97-AF65-F5344CB8AC3E}">
        <p14:creationId xmlns:p14="http://schemas.microsoft.com/office/powerpoint/2010/main" val="2189315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38200" y="1825625"/>
            <a:ext cx="5815297" cy="4351338"/>
          </a:xfrm>
        </p:spPr>
        <p:txBody>
          <a:bodyPr>
            <a:normAutofit fontScale="92500" lnSpcReduction="20000"/>
          </a:bodyPr>
          <a:lstStyle/>
          <a:p>
            <a:pPr marL="0" indent="0">
              <a:buNone/>
            </a:pPr>
            <a:r>
              <a:rPr lang="en-US" b="1" dirty="0"/>
              <a:t>Step 4:</a:t>
            </a:r>
          </a:p>
          <a:p>
            <a:pPr marL="0" indent="0">
              <a:buNone/>
            </a:pPr>
            <a:r>
              <a:rPr lang="en-US" sz="2600" dirty="0"/>
              <a:t>A secure chain is a single main chain with a consistent state. Every valid block added to this chain, adds to the trust level of the chain. The miners are vying, are competing to add their block to the chain. What if everyone wants to add their candidate block to the chain? Each of the candidate blocks is by a competing miner. Which is the next block to be added to the chain? Can they agree on the next block? Is there a method or a protocol to choose the next block? </a:t>
            </a:r>
          </a:p>
          <a:p>
            <a:pPr marL="0" indent="0">
              <a:buNone/>
            </a:pPr>
            <a:br>
              <a:rPr lang="en-US" sz="2600" dirty="0"/>
            </a:br>
            <a:r>
              <a:rPr lang="en-US" sz="2600" b="0" i="0" dirty="0">
                <a:solidFill>
                  <a:srgbClr val="1F1F1F"/>
                </a:solidFill>
                <a:effectLst/>
                <a:latin typeface="Source Sans Pro" panose="020B0503030403020204" pitchFamily="34" charset="0"/>
              </a:rPr>
              <a:t>Proof of Work uses hashing.</a:t>
            </a:r>
            <a:endParaRPr lang="en-US" sz="2600" dirty="0"/>
          </a:p>
          <a:p>
            <a:pPr marL="0" indent="0">
              <a:buNone/>
            </a:pPr>
            <a:endParaRPr lang="en-US" dirty="0"/>
          </a:p>
        </p:txBody>
      </p:sp>
      <p:pic>
        <p:nvPicPr>
          <p:cNvPr id="5" name="Picture 4">
            <a:extLst>
              <a:ext uri="{FF2B5EF4-FFF2-40B4-BE49-F238E27FC236}">
                <a16:creationId xmlns:a16="http://schemas.microsoft.com/office/drawing/2014/main" id="{E77D60BE-89E2-2090-F67E-42AD60548DCD}"/>
              </a:ext>
            </a:extLst>
          </p:cNvPr>
          <p:cNvPicPr>
            <a:picLocks noChangeAspect="1"/>
          </p:cNvPicPr>
          <p:nvPr/>
        </p:nvPicPr>
        <p:blipFill rotWithShape="1">
          <a:blip r:embed="rId2"/>
          <a:srcRect l="22347" t="23945" r="11837" b="15510"/>
          <a:stretch/>
        </p:blipFill>
        <p:spPr>
          <a:xfrm>
            <a:off x="6633645" y="2388636"/>
            <a:ext cx="5337530" cy="2761861"/>
          </a:xfrm>
          <a:prstGeom prst="rect">
            <a:avLst/>
          </a:prstGeom>
        </p:spPr>
      </p:pic>
    </p:spTree>
    <p:extLst>
      <p:ext uri="{BB962C8B-B14F-4D97-AF65-F5344CB8AC3E}">
        <p14:creationId xmlns:p14="http://schemas.microsoft.com/office/powerpoint/2010/main" val="3642462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38200" y="1825625"/>
            <a:ext cx="5815297" cy="4351338"/>
          </a:xfrm>
        </p:spPr>
        <p:txBody>
          <a:bodyPr>
            <a:normAutofit fontScale="92500"/>
          </a:bodyPr>
          <a:lstStyle/>
          <a:p>
            <a:pPr marL="0" indent="0">
              <a:buNone/>
            </a:pPr>
            <a:r>
              <a:rPr lang="en-US" b="1" dirty="0"/>
              <a:t>Step 4: Proof of Work</a:t>
            </a:r>
          </a:p>
          <a:p>
            <a:pPr marL="0" indent="0">
              <a:buNone/>
            </a:pPr>
            <a:r>
              <a:rPr lang="en-US" sz="2200" dirty="0"/>
              <a:t>This is from the point of view of the miner. First, compute the hash of the block header elements that is a fixed value, and a nonce that is a variable. If hash value is less than 2 par 128 for bitcoin, and less than function of difficulty for Ethereum, the puzzle has been solved.</a:t>
            </a:r>
          </a:p>
          <a:p>
            <a:pPr marL="0" indent="0">
              <a:buNone/>
            </a:pPr>
            <a:r>
              <a:rPr lang="en-US" sz="2200" dirty="0"/>
              <a:t> If it has not been solved, repeat the process after changing the nonce value. If the puzzle has been solved, broadcast the winning block that will be verified by other miners. Non-winning miner nodes add the new block to the local copy of the chain, and move on to working on the next block. The winner gets an incentive for creating the block. </a:t>
            </a:r>
          </a:p>
        </p:txBody>
      </p:sp>
      <p:pic>
        <p:nvPicPr>
          <p:cNvPr id="6" name="Picture 5">
            <a:extLst>
              <a:ext uri="{FF2B5EF4-FFF2-40B4-BE49-F238E27FC236}">
                <a16:creationId xmlns:a16="http://schemas.microsoft.com/office/drawing/2014/main" id="{66006C4B-9523-D4E8-B0D7-5BCDE69F092B}"/>
              </a:ext>
            </a:extLst>
          </p:cNvPr>
          <p:cNvPicPr>
            <a:picLocks noChangeAspect="1"/>
          </p:cNvPicPr>
          <p:nvPr/>
        </p:nvPicPr>
        <p:blipFill rotWithShape="1">
          <a:blip r:embed="rId2"/>
          <a:srcRect l="31760" t="21497" r="19107" b="12653"/>
          <a:stretch/>
        </p:blipFill>
        <p:spPr>
          <a:xfrm>
            <a:off x="6653497" y="1968759"/>
            <a:ext cx="5177719" cy="3903453"/>
          </a:xfrm>
          <a:prstGeom prst="rect">
            <a:avLst/>
          </a:prstGeom>
        </p:spPr>
      </p:pic>
    </p:spTree>
    <p:extLst>
      <p:ext uri="{BB962C8B-B14F-4D97-AF65-F5344CB8AC3E}">
        <p14:creationId xmlns:p14="http://schemas.microsoft.com/office/powerpoint/2010/main" val="3917702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38200" y="1825625"/>
            <a:ext cx="5815297" cy="4351338"/>
          </a:xfrm>
        </p:spPr>
        <p:txBody>
          <a:bodyPr>
            <a:normAutofit/>
          </a:bodyPr>
          <a:lstStyle/>
          <a:p>
            <a:pPr marL="0" indent="0">
              <a:buNone/>
            </a:pPr>
            <a:r>
              <a:rPr lang="en-US" b="1" dirty="0"/>
              <a:t>Step 4: Proof of Work Broadcasting</a:t>
            </a:r>
          </a:p>
          <a:p>
            <a:pPr marL="0" indent="0">
              <a:buNone/>
            </a:pPr>
            <a:r>
              <a:rPr lang="en-US" sz="1800" dirty="0"/>
              <a:t>If the puzzle has been solved, broadcast the winning block that will be verified by other miners. Non-winning miner nodes add the new block to the local copy of the chain, and move on to working on the next block. The winner gets an incentive for creating the block. Proof of Work is a consensus protocol used by bitcoin block chain and also by the current version of Ethereum.</a:t>
            </a:r>
          </a:p>
          <a:p>
            <a:pPr marL="0" indent="0">
              <a:buNone/>
            </a:pPr>
            <a:r>
              <a:rPr lang="en-US" sz="1800" dirty="0"/>
              <a:t>The protocol may be the same, the implementations in these two block chains are different. Many other approaches such as Proof of Stake, Proof of Elapsed Time have been proposed. This is a hotly debated area among the developers of blockchain, and you can contribute to it.</a:t>
            </a:r>
          </a:p>
        </p:txBody>
      </p:sp>
      <p:pic>
        <p:nvPicPr>
          <p:cNvPr id="5" name="Picture 4">
            <a:extLst>
              <a:ext uri="{FF2B5EF4-FFF2-40B4-BE49-F238E27FC236}">
                <a16:creationId xmlns:a16="http://schemas.microsoft.com/office/drawing/2014/main" id="{F4E9A3D4-B9FE-F4DD-8E74-E55F267C5A04}"/>
              </a:ext>
            </a:extLst>
          </p:cNvPr>
          <p:cNvPicPr>
            <a:picLocks noChangeAspect="1"/>
          </p:cNvPicPr>
          <p:nvPr/>
        </p:nvPicPr>
        <p:blipFill rotWithShape="1">
          <a:blip r:embed="rId2"/>
          <a:srcRect l="21811" t="26621" r="15740" b="16735"/>
          <a:stretch/>
        </p:blipFill>
        <p:spPr>
          <a:xfrm>
            <a:off x="7025951" y="2534751"/>
            <a:ext cx="5019870" cy="2561243"/>
          </a:xfrm>
          <a:prstGeom prst="rect">
            <a:avLst/>
          </a:prstGeom>
        </p:spPr>
      </p:pic>
    </p:spTree>
    <p:extLst>
      <p:ext uri="{BB962C8B-B14F-4D97-AF65-F5344CB8AC3E}">
        <p14:creationId xmlns:p14="http://schemas.microsoft.com/office/powerpoint/2010/main" val="2122954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38200" y="1825625"/>
            <a:ext cx="5815297" cy="4351338"/>
          </a:xfrm>
        </p:spPr>
        <p:txBody>
          <a:bodyPr>
            <a:normAutofit fontScale="92500"/>
          </a:bodyPr>
          <a:lstStyle/>
          <a:p>
            <a:pPr marL="0" indent="0">
              <a:buNone/>
            </a:pPr>
            <a:r>
              <a:rPr lang="en-US" b="1" dirty="0"/>
              <a:t>Robustness</a:t>
            </a:r>
          </a:p>
          <a:p>
            <a:pPr marL="0" indent="0">
              <a:buNone/>
            </a:pPr>
            <a:r>
              <a:rPr lang="en-US" sz="2200" dirty="0"/>
              <a:t>Trust us not only about executing regular operations correctly but also about managing exception satisfactory. Robustness is the ability to satisfactorily manage exceptional situations.</a:t>
            </a:r>
          </a:p>
          <a:p>
            <a:pPr marL="0" indent="0">
              <a:buNone/>
            </a:pPr>
            <a:br>
              <a:rPr lang="en-US" sz="2200" dirty="0"/>
            </a:br>
            <a:r>
              <a:rPr lang="en-US" sz="2200" dirty="0"/>
              <a:t>This lesson is about some of the exceptions that may occur during the block chaining process. </a:t>
            </a:r>
          </a:p>
          <a:p>
            <a:pPr marL="0" indent="0">
              <a:buNone/>
            </a:pPr>
            <a:r>
              <a:rPr lang="en-US" sz="2200" b="1" dirty="0"/>
              <a:t>Chain Split</a:t>
            </a:r>
            <a:r>
              <a:rPr lang="en-US" sz="2200" dirty="0"/>
              <a:t>: what if more than one miner solves the consensus puzzle where it close in time to each other? </a:t>
            </a:r>
          </a:p>
          <a:p>
            <a:pPr marL="0" indent="0">
              <a:buNone/>
            </a:pPr>
            <a:r>
              <a:rPr lang="en-US" sz="2200" b="1" dirty="0"/>
              <a:t>Double Spending</a:t>
            </a:r>
            <a:r>
              <a:rPr lang="en-US" sz="2200" dirty="0"/>
              <a:t>:  What if more than one transaction references as input the same digital asset?</a:t>
            </a:r>
          </a:p>
          <a:p>
            <a:pPr marL="0" indent="0">
              <a:buNone/>
            </a:pPr>
            <a:endParaRPr lang="en-US" sz="2200" dirty="0"/>
          </a:p>
        </p:txBody>
      </p:sp>
      <p:pic>
        <p:nvPicPr>
          <p:cNvPr id="6" name="Picture 5">
            <a:extLst>
              <a:ext uri="{FF2B5EF4-FFF2-40B4-BE49-F238E27FC236}">
                <a16:creationId xmlns:a16="http://schemas.microsoft.com/office/drawing/2014/main" id="{3FCD75EF-524E-DE82-4434-929D7E258E46}"/>
              </a:ext>
            </a:extLst>
          </p:cNvPr>
          <p:cNvPicPr>
            <a:picLocks noChangeAspect="1"/>
          </p:cNvPicPr>
          <p:nvPr/>
        </p:nvPicPr>
        <p:blipFill rotWithShape="1">
          <a:blip r:embed="rId2"/>
          <a:srcRect l="32832" t="22857" r="32194" b="30204"/>
          <a:stretch/>
        </p:blipFill>
        <p:spPr>
          <a:xfrm>
            <a:off x="7380515" y="1825625"/>
            <a:ext cx="4264090" cy="3219062"/>
          </a:xfrm>
          <a:prstGeom prst="rect">
            <a:avLst/>
          </a:prstGeom>
        </p:spPr>
      </p:pic>
    </p:spTree>
    <p:extLst>
      <p:ext uri="{BB962C8B-B14F-4D97-AF65-F5344CB8AC3E}">
        <p14:creationId xmlns:p14="http://schemas.microsoft.com/office/powerpoint/2010/main" val="3419624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38200" y="1825624"/>
            <a:ext cx="8567057" cy="4519191"/>
          </a:xfrm>
        </p:spPr>
        <p:txBody>
          <a:bodyPr>
            <a:normAutofit/>
          </a:bodyPr>
          <a:lstStyle/>
          <a:p>
            <a:pPr marL="0" indent="0">
              <a:buNone/>
            </a:pPr>
            <a:r>
              <a:rPr lang="en-US" sz="1800" b="1" dirty="0"/>
              <a:t>Chain Split</a:t>
            </a:r>
            <a:r>
              <a:rPr lang="en-US" sz="1800" dirty="0"/>
              <a:t>: what if more than one miner solves the consensus puzzle where it close in time to each other? </a:t>
            </a:r>
          </a:p>
          <a:p>
            <a:pPr marL="0" indent="0">
              <a:buNone/>
            </a:pPr>
            <a:r>
              <a:rPr lang="en-US" sz="1800" dirty="0"/>
              <a:t>Here, you see two miners have solved the consensus puzzle very close to each other. Bitcoin protocol allows this chain split or two chains for the next cycle. One led by each of the competing blocks. The probability that the next block will happen at the same time in both these chains is extremely low. So the winner of the next cycle for block creation consolidates one of the chains and that chain becomes the accepted chain. In this case, the newest block is added to the main chain. Now this chain is the longest and the valid main chain. The transaction in the other blocks are returned to the unconfirmed pool. Summarizing with a very low probability, the main chain may split but if it does, the bitcoin protocol has methods to consolidate it to a single chain within a cycle. </a:t>
            </a:r>
            <a:r>
              <a:rPr lang="en-US" sz="1800" dirty="0" err="1"/>
              <a:t>Etherium</a:t>
            </a:r>
            <a:r>
              <a:rPr lang="en-US" sz="1800" dirty="0"/>
              <a:t> handles more than one person we know by allowing Omar or Runner-Up blocks and allocating a small incentive for these Runner-Up blocks. This incentive model helps in keeping the chains secure. New blocks are added only to the mainchain and not to the Runner-Up chains. That are Runner-up blocks are maintained for six more blocks after they were added.</a:t>
            </a:r>
          </a:p>
        </p:txBody>
      </p:sp>
      <p:pic>
        <p:nvPicPr>
          <p:cNvPr id="6" name="Picture 5">
            <a:extLst>
              <a:ext uri="{FF2B5EF4-FFF2-40B4-BE49-F238E27FC236}">
                <a16:creationId xmlns:a16="http://schemas.microsoft.com/office/drawing/2014/main" id="{3FCD75EF-524E-DE82-4434-929D7E258E46}"/>
              </a:ext>
            </a:extLst>
          </p:cNvPr>
          <p:cNvPicPr>
            <a:picLocks noChangeAspect="1"/>
          </p:cNvPicPr>
          <p:nvPr/>
        </p:nvPicPr>
        <p:blipFill rotWithShape="1">
          <a:blip r:embed="rId2"/>
          <a:srcRect l="32832" t="22857" r="32194" b="30204"/>
          <a:stretch/>
        </p:blipFill>
        <p:spPr>
          <a:xfrm>
            <a:off x="9494080" y="1023936"/>
            <a:ext cx="2123891" cy="1603375"/>
          </a:xfrm>
          <a:prstGeom prst="rect">
            <a:avLst/>
          </a:prstGeom>
        </p:spPr>
      </p:pic>
      <p:pic>
        <p:nvPicPr>
          <p:cNvPr id="5" name="Picture 4">
            <a:extLst>
              <a:ext uri="{FF2B5EF4-FFF2-40B4-BE49-F238E27FC236}">
                <a16:creationId xmlns:a16="http://schemas.microsoft.com/office/drawing/2014/main" id="{C620B961-7A66-202B-631E-48490FCA2EE3}"/>
              </a:ext>
            </a:extLst>
          </p:cNvPr>
          <p:cNvPicPr>
            <a:picLocks noChangeAspect="1"/>
          </p:cNvPicPr>
          <p:nvPr/>
        </p:nvPicPr>
        <p:blipFill rotWithShape="1">
          <a:blip r:embed="rId3"/>
          <a:srcRect l="31760" t="29796" r="23929" b="23674"/>
          <a:stretch/>
        </p:blipFill>
        <p:spPr>
          <a:xfrm>
            <a:off x="9494080" y="3069771"/>
            <a:ext cx="2452043" cy="1448357"/>
          </a:xfrm>
          <a:prstGeom prst="rect">
            <a:avLst/>
          </a:prstGeom>
        </p:spPr>
      </p:pic>
    </p:spTree>
    <p:extLst>
      <p:ext uri="{BB962C8B-B14F-4D97-AF65-F5344CB8AC3E}">
        <p14:creationId xmlns:p14="http://schemas.microsoft.com/office/powerpoint/2010/main" val="2406532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38200" y="1825624"/>
            <a:ext cx="8567057" cy="4519191"/>
          </a:xfrm>
        </p:spPr>
        <p:txBody>
          <a:bodyPr>
            <a:normAutofit/>
          </a:bodyPr>
          <a:lstStyle/>
          <a:p>
            <a:pPr marL="0" indent="0">
              <a:buNone/>
            </a:pPr>
            <a:r>
              <a:rPr lang="en-US" sz="1800" b="1" dirty="0"/>
              <a:t>Double Spending</a:t>
            </a:r>
            <a:r>
              <a:rPr lang="en-US" sz="1800" dirty="0"/>
              <a:t>:  What if more than one transaction references as input the same digital asset?</a:t>
            </a:r>
          </a:p>
          <a:p>
            <a:pPr marL="0" indent="0">
              <a:buNone/>
            </a:pPr>
            <a:r>
              <a:rPr lang="en-US" sz="1800" dirty="0"/>
              <a:t>In a decentralized network, like a blockchain, there is no intermediary. We need a policy and an automatic deterministic way to handle this situation. A policy for handling transaction and double spending in Bitcoin is to allow the first transaction that reference the digital asset and reject the rest of the transaction that reference the same digital asset. </a:t>
            </a:r>
          </a:p>
          <a:p>
            <a:pPr marL="0" indent="0">
              <a:buNone/>
            </a:pPr>
            <a:r>
              <a:rPr lang="en-US" sz="1800" dirty="0"/>
              <a:t> In Ethereum, a combination of account number and a global nonce is used to address the doublet spending issue. Every time a transaction is initiated by an account, a global nonce is included in the transaction. After that, the nonce is incremented. Time stamp on the nonce in the transaction should be unique and verified to prevent any double use of digital asset.</a:t>
            </a:r>
          </a:p>
          <a:p>
            <a:pPr marL="0" indent="0">
              <a:buNone/>
            </a:pPr>
            <a:r>
              <a:rPr lang="en-US" sz="1800" dirty="0"/>
              <a:t>There are many other issues such as difficulty adjustment and hard and soft fork exception that will be discussed in the next lessons in the courses that follow.</a:t>
            </a:r>
          </a:p>
        </p:txBody>
      </p:sp>
      <p:pic>
        <p:nvPicPr>
          <p:cNvPr id="7" name="Picture 6">
            <a:extLst>
              <a:ext uri="{FF2B5EF4-FFF2-40B4-BE49-F238E27FC236}">
                <a16:creationId xmlns:a16="http://schemas.microsoft.com/office/drawing/2014/main" id="{B2C0ED9E-6AE7-3E85-0D29-1186DD7E6BC5}"/>
              </a:ext>
            </a:extLst>
          </p:cNvPr>
          <p:cNvPicPr>
            <a:picLocks noChangeAspect="1"/>
          </p:cNvPicPr>
          <p:nvPr/>
        </p:nvPicPr>
        <p:blipFill rotWithShape="1">
          <a:blip r:embed="rId2"/>
          <a:srcRect l="31378" t="26620" r="18111" b="17279"/>
          <a:stretch/>
        </p:blipFill>
        <p:spPr>
          <a:xfrm>
            <a:off x="9638521" y="1825624"/>
            <a:ext cx="2276669" cy="1422367"/>
          </a:xfrm>
          <a:prstGeom prst="rect">
            <a:avLst/>
          </a:prstGeom>
        </p:spPr>
      </p:pic>
    </p:spTree>
    <p:extLst>
      <p:ext uri="{BB962C8B-B14F-4D97-AF65-F5344CB8AC3E}">
        <p14:creationId xmlns:p14="http://schemas.microsoft.com/office/powerpoint/2010/main" val="3939684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38200" y="1825624"/>
            <a:ext cx="8567057" cy="4519191"/>
          </a:xfrm>
        </p:spPr>
        <p:txBody>
          <a:bodyPr>
            <a:normAutofit lnSpcReduction="10000"/>
          </a:bodyPr>
          <a:lstStyle/>
          <a:p>
            <a:pPr marL="0" indent="0">
              <a:buNone/>
            </a:pPr>
            <a:r>
              <a:rPr lang="en-US" sz="1800" b="1" dirty="0"/>
              <a:t>Fork</a:t>
            </a:r>
            <a:r>
              <a:rPr lang="en-US" sz="1800" dirty="0"/>
              <a:t>: Forks are just normal processes in an evolutionary path of the nascent technology enabling a blockchain. If robustness and trust is about managing exceptional situations, hard forks and soft forks are indeed at the front and center. We discussed change split in the last lesson, that is a minor perturbation in the chain. Such situation is handled as a naturally expected occurrence within the block chain. </a:t>
            </a:r>
          </a:p>
          <a:p>
            <a:pPr marL="0" indent="0">
              <a:buNone/>
            </a:pPr>
            <a:r>
              <a:rPr lang="en-US" sz="1800" dirty="0"/>
              <a:t>On the other hand, occasionally, a minor process adjustment has to be carried out typically by bootstrapping a new software to the already running processes. This is </a:t>
            </a:r>
            <a:r>
              <a:rPr lang="en-US" sz="1800" b="1" dirty="0"/>
              <a:t>soft fork</a:t>
            </a:r>
            <a:r>
              <a:rPr lang="en-US" sz="1800" dirty="0"/>
              <a:t>. For example, the </a:t>
            </a:r>
            <a:r>
              <a:rPr lang="en-US" sz="1800" dirty="0" err="1"/>
              <a:t>scrypt</a:t>
            </a:r>
            <a:r>
              <a:rPr lang="en-US" sz="1800" dirty="0"/>
              <a:t> concept in Bitcoin was introduced using this method. You can think of this as a software patch or a bug fix to address an issue.</a:t>
            </a:r>
          </a:p>
          <a:p>
            <a:pPr marL="0" indent="0">
              <a:buNone/>
            </a:pPr>
            <a:r>
              <a:rPr lang="en-US" sz="1800" dirty="0"/>
              <a:t>Hard fork implies a major change in the protocol. For example, the recent change from Ethereum Homestead to Metropolis Byzantium version was a planned hard fork and important note after a hard fork the emerging two chains are incompatible. Please be aware of this. </a:t>
            </a:r>
            <a:br>
              <a:rPr lang="en-US" sz="1800" dirty="0"/>
            </a:br>
            <a:r>
              <a:rPr lang="en-US" sz="1800" dirty="0"/>
              <a:t>There was an unplanned hard fork in Ethereum protocol, Ethereum Core and Ethereum Classic split, that was enacted to address a critical software issue in a decentralized autonomous organization (DAO). That resulted in a multi-million dollar heist. We'll discuss this in course three where we study decentralized organizations. </a:t>
            </a:r>
          </a:p>
        </p:txBody>
      </p:sp>
      <p:pic>
        <p:nvPicPr>
          <p:cNvPr id="5" name="Picture 4">
            <a:extLst>
              <a:ext uri="{FF2B5EF4-FFF2-40B4-BE49-F238E27FC236}">
                <a16:creationId xmlns:a16="http://schemas.microsoft.com/office/drawing/2014/main" id="{0164EA04-6E69-D33F-B2CF-BC930C64C2EE}"/>
              </a:ext>
            </a:extLst>
          </p:cNvPr>
          <p:cNvPicPr>
            <a:picLocks noChangeAspect="1"/>
          </p:cNvPicPr>
          <p:nvPr/>
        </p:nvPicPr>
        <p:blipFill rotWithShape="1">
          <a:blip r:embed="rId2"/>
          <a:srcRect l="40408" t="35510" r="27449" b="34014"/>
          <a:stretch/>
        </p:blipFill>
        <p:spPr>
          <a:xfrm>
            <a:off x="9529012" y="1825624"/>
            <a:ext cx="2460823" cy="1312439"/>
          </a:xfrm>
          <a:prstGeom prst="rect">
            <a:avLst/>
          </a:prstGeom>
        </p:spPr>
      </p:pic>
    </p:spTree>
    <p:extLst>
      <p:ext uri="{BB962C8B-B14F-4D97-AF65-F5344CB8AC3E}">
        <p14:creationId xmlns:p14="http://schemas.microsoft.com/office/powerpoint/2010/main" val="219506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4" name="Content Placeholder 3">
            <a:extLst>
              <a:ext uri="{FF2B5EF4-FFF2-40B4-BE49-F238E27FC236}">
                <a16:creationId xmlns:a16="http://schemas.microsoft.com/office/drawing/2014/main" id="{BD10E4B3-5811-5CE4-0F2C-DCC989C7A8C1}"/>
              </a:ext>
            </a:extLst>
          </p:cNvPr>
          <p:cNvSpPr>
            <a:spLocks noGrp="1"/>
          </p:cNvSpPr>
          <p:nvPr>
            <p:ph idx="1"/>
          </p:nvPr>
        </p:nvSpPr>
        <p:spPr>
          <a:xfrm>
            <a:off x="870751" y="4932808"/>
            <a:ext cx="10010313" cy="1201661"/>
          </a:xfrm>
        </p:spPr>
        <p:txBody>
          <a:bodyPr>
            <a:normAutofit lnSpcReduction="10000"/>
          </a:bodyPr>
          <a:lstStyle/>
          <a:p>
            <a:pPr marL="0" indent="0">
              <a:buNone/>
            </a:pPr>
            <a:r>
              <a:rPr lang="en-US" sz="1800" dirty="0"/>
              <a:t>The Ethereum hard fork was a planned fork. Here are a few Ethereum improvement proposals (EIP) for this fork, parallel processing of transactions. Proof of Work consensus still stays except that every hundred block, Proof of Stake consensus protocol, is applied for evaluating the latter. And minor incentive was reduced from 5 ethers to 3 ethers for block creation. These are just few EIPs. You can look at the documentation for other EIPs.</a:t>
            </a:r>
          </a:p>
        </p:txBody>
      </p:sp>
      <p:pic>
        <p:nvPicPr>
          <p:cNvPr id="8" name="Picture 7">
            <a:extLst>
              <a:ext uri="{FF2B5EF4-FFF2-40B4-BE49-F238E27FC236}">
                <a16:creationId xmlns:a16="http://schemas.microsoft.com/office/drawing/2014/main" id="{B4DC9C5D-B116-F30E-4E39-1B38293A8E4D}"/>
              </a:ext>
            </a:extLst>
          </p:cNvPr>
          <p:cNvPicPr>
            <a:picLocks noChangeAspect="1"/>
          </p:cNvPicPr>
          <p:nvPr/>
        </p:nvPicPr>
        <p:blipFill rotWithShape="1">
          <a:blip r:embed="rId2"/>
          <a:srcRect l="27398" t="15646" r="18496" b="28844"/>
          <a:stretch/>
        </p:blipFill>
        <p:spPr>
          <a:xfrm>
            <a:off x="870751" y="1614558"/>
            <a:ext cx="5041233" cy="2909227"/>
          </a:xfrm>
          <a:prstGeom prst="rect">
            <a:avLst/>
          </a:prstGeom>
        </p:spPr>
      </p:pic>
      <p:pic>
        <p:nvPicPr>
          <p:cNvPr id="6" name="Picture 5">
            <a:extLst>
              <a:ext uri="{FF2B5EF4-FFF2-40B4-BE49-F238E27FC236}">
                <a16:creationId xmlns:a16="http://schemas.microsoft.com/office/drawing/2014/main" id="{FD12CE54-782C-9BD0-DB8B-504CB09E6721}"/>
              </a:ext>
            </a:extLst>
          </p:cNvPr>
          <p:cNvPicPr>
            <a:picLocks noChangeAspect="1"/>
          </p:cNvPicPr>
          <p:nvPr/>
        </p:nvPicPr>
        <p:blipFill rotWithShape="1">
          <a:blip r:embed="rId3"/>
          <a:srcRect l="26556" t="22449" r="10077" b="10550"/>
          <a:stretch/>
        </p:blipFill>
        <p:spPr>
          <a:xfrm>
            <a:off x="6204858" y="1614558"/>
            <a:ext cx="4891480" cy="2909227"/>
          </a:xfrm>
          <a:prstGeom prst="rect">
            <a:avLst/>
          </a:prstGeom>
        </p:spPr>
      </p:pic>
    </p:spTree>
    <p:extLst>
      <p:ext uri="{BB962C8B-B14F-4D97-AF65-F5344CB8AC3E}">
        <p14:creationId xmlns:p14="http://schemas.microsoft.com/office/powerpoint/2010/main" val="3635405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D798A-5359-1AAE-72D8-A6422FCC75EC}"/>
              </a:ext>
            </a:extLst>
          </p:cNvPr>
          <p:cNvSpPr>
            <a:spLocks noGrp="1"/>
          </p:cNvSpPr>
          <p:nvPr>
            <p:ph type="title"/>
          </p:nvPr>
        </p:nvSpPr>
        <p:spPr>
          <a:xfrm>
            <a:off x="838200" y="365125"/>
            <a:ext cx="10515600" cy="707895"/>
          </a:xfrm>
        </p:spPr>
        <p:txBody>
          <a:bodyPr>
            <a:normAutofit/>
          </a:bodyPr>
          <a:lstStyle/>
          <a:p>
            <a:r>
              <a:rPr lang="en-US" sz="2400" b="1" dirty="0"/>
              <a:t>Week 4: </a:t>
            </a:r>
            <a:r>
              <a:rPr lang="en-US" sz="2400" b="1" i="0" u="none" strike="noStrike" dirty="0">
                <a:solidFill>
                  <a:srgbClr val="333333"/>
                </a:solidFill>
                <a:effectLst/>
              </a:rPr>
              <a:t>Trus</a:t>
            </a:r>
            <a:r>
              <a:rPr lang="en-US" sz="2400" b="1" dirty="0">
                <a:solidFill>
                  <a:srgbClr val="333333"/>
                </a:solidFill>
              </a:rPr>
              <a:t>t Essentials</a:t>
            </a:r>
            <a:endParaRPr lang="en-US" sz="2400" b="1" dirty="0"/>
          </a:p>
        </p:txBody>
      </p:sp>
      <p:sp>
        <p:nvSpPr>
          <p:cNvPr id="5" name="Content Placeholder 4">
            <a:extLst>
              <a:ext uri="{FF2B5EF4-FFF2-40B4-BE49-F238E27FC236}">
                <a16:creationId xmlns:a16="http://schemas.microsoft.com/office/drawing/2014/main" id="{5E20E0ED-FFA7-0849-54A9-39C8CB74CE5D}"/>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160922DB-1936-2D04-70F5-59C6A0C038C6}"/>
              </a:ext>
            </a:extLst>
          </p:cNvPr>
          <p:cNvPicPr>
            <a:picLocks noChangeAspect="1"/>
          </p:cNvPicPr>
          <p:nvPr/>
        </p:nvPicPr>
        <p:blipFill rotWithShape="1">
          <a:blip r:embed="rId2"/>
          <a:srcRect l="23266" t="22586" r="9082" b="12516"/>
          <a:stretch/>
        </p:blipFill>
        <p:spPr>
          <a:xfrm>
            <a:off x="1735494" y="1595535"/>
            <a:ext cx="8248261" cy="4450702"/>
          </a:xfrm>
          <a:prstGeom prst="rect">
            <a:avLst/>
          </a:prstGeom>
        </p:spPr>
      </p:pic>
    </p:spTree>
    <p:extLst>
      <p:ext uri="{BB962C8B-B14F-4D97-AF65-F5344CB8AC3E}">
        <p14:creationId xmlns:p14="http://schemas.microsoft.com/office/powerpoint/2010/main" val="1382004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E20E0ED-FFA7-0849-54A9-39C8CB74CE5D}"/>
              </a:ext>
            </a:extLst>
          </p:cNvPr>
          <p:cNvSpPr>
            <a:spLocks noGrp="1"/>
          </p:cNvSpPr>
          <p:nvPr>
            <p:ph idx="1"/>
          </p:nvPr>
        </p:nvSpPr>
        <p:spPr>
          <a:xfrm>
            <a:off x="838200" y="1825624"/>
            <a:ext cx="10515600" cy="2204837"/>
          </a:xfrm>
        </p:spPr>
        <p:txBody>
          <a:bodyPr>
            <a:normAutofit/>
          </a:bodyPr>
          <a:lstStyle/>
          <a:p>
            <a:pPr marL="0" indent="0" algn="ctr">
              <a:buNone/>
            </a:pPr>
            <a:r>
              <a:rPr lang="en-US" sz="6000" dirty="0"/>
              <a:t>Course 2 </a:t>
            </a:r>
            <a:br>
              <a:rPr lang="en-US" sz="6000" dirty="0"/>
            </a:br>
            <a:r>
              <a:rPr lang="en-US" sz="6000" dirty="0"/>
              <a:t>Smart Contract</a:t>
            </a:r>
          </a:p>
        </p:txBody>
      </p:sp>
    </p:spTree>
    <p:extLst>
      <p:ext uri="{BB962C8B-B14F-4D97-AF65-F5344CB8AC3E}">
        <p14:creationId xmlns:p14="http://schemas.microsoft.com/office/powerpoint/2010/main" val="3928739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sp>
        <p:nvSpPr>
          <p:cNvPr id="4" name="Content Placeholder 3">
            <a:extLst>
              <a:ext uri="{FF2B5EF4-FFF2-40B4-BE49-F238E27FC236}">
                <a16:creationId xmlns:a16="http://schemas.microsoft.com/office/drawing/2014/main" id="{F5879E4F-B0A6-CEAF-759A-2BEB6909B3DB}"/>
              </a:ext>
            </a:extLst>
          </p:cNvPr>
          <p:cNvSpPr>
            <a:spLocks noGrp="1"/>
          </p:cNvSpPr>
          <p:nvPr>
            <p:ph idx="1"/>
          </p:nvPr>
        </p:nvSpPr>
        <p:spPr/>
        <p:txBody>
          <a:bodyPr/>
          <a:lstStyle/>
          <a:p>
            <a:pPr marL="0" indent="0">
              <a:buNone/>
            </a:pPr>
            <a:r>
              <a:rPr lang="en-US" b="0" i="0" dirty="0">
                <a:solidFill>
                  <a:srgbClr val="1F1F1F"/>
                </a:solidFill>
                <a:effectLst/>
                <a:latin typeface="Source Sans Pro" panose="020B0503030403020204" pitchFamily="34" charset="0"/>
              </a:rPr>
              <a:t>Operations in the decentralized network  include :</a:t>
            </a:r>
          </a:p>
          <a:p>
            <a:r>
              <a:rPr lang="en-US" b="0" i="0" dirty="0">
                <a:solidFill>
                  <a:srgbClr val="1F1F1F"/>
                </a:solidFill>
                <a:effectLst/>
                <a:latin typeface="Source Sans Pro" panose="020B0503030403020204" pitchFamily="34" charset="0"/>
              </a:rPr>
              <a:t>validation transactions</a:t>
            </a:r>
            <a:r>
              <a:rPr lang="en-US" b="0" i="0" dirty="0">
                <a:solidFill>
                  <a:srgbClr val="333333"/>
                </a:solidFill>
                <a:effectLst/>
                <a:latin typeface="OpenSans"/>
              </a:rPr>
              <a:t> </a:t>
            </a:r>
          </a:p>
          <a:p>
            <a:pPr algn="l"/>
            <a:r>
              <a:rPr lang="en-US" b="0" i="0" dirty="0">
                <a:solidFill>
                  <a:srgbClr val="333333"/>
                </a:solidFill>
                <a:effectLst/>
                <a:latin typeface="OpenSans"/>
              </a:rPr>
              <a:t>gathering the transactions for a block, </a:t>
            </a:r>
          </a:p>
          <a:p>
            <a:pPr algn="l"/>
            <a:r>
              <a:rPr lang="en-US" b="0" i="0" dirty="0">
                <a:solidFill>
                  <a:srgbClr val="333333"/>
                </a:solidFill>
                <a:effectLst/>
                <a:latin typeface="OpenSans"/>
              </a:rPr>
              <a:t>broadcasting the ballot transactions in the block, </a:t>
            </a:r>
          </a:p>
          <a:p>
            <a:pPr algn="l"/>
            <a:r>
              <a:rPr lang="en-US" b="0" i="0" dirty="0">
                <a:solidFill>
                  <a:srgbClr val="333333"/>
                </a:solidFill>
                <a:effectLst/>
                <a:latin typeface="OpenSans"/>
              </a:rPr>
              <a:t>and consensus on the next block creation, </a:t>
            </a:r>
          </a:p>
          <a:p>
            <a:pPr algn="l"/>
            <a:r>
              <a:rPr lang="en-US" b="0" i="0" dirty="0">
                <a:solidFill>
                  <a:srgbClr val="333333"/>
                </a:solidFill>
                <a:effectLst/>
                <a:latin typeface="OpenSans"/>
              </a:rPr>
              <a:t>and chaining the blocks to form an immutable record.</a:t>
            </a:r>
          </a:p>
          <a:p>
            <a:pPr marL="0" indent="0">
              <a:buNone/>
            </a:pPr>
            <a:endParaRPr lang="en-US" dirty="0"/>
          </a:p>
        </p:txBody>
      </p:sp>
    </p:spTree>
    <p:extLst>
      <p:ext uri="{BB962C8B-B14F-4D97-AF65-F5344CB8AC3E}">
        <p14:creationId xmlns:p14="http://schemas.microsoft.com/office/powerpoint/2010/main" val="3855349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Week1</a:t>
            </a:r>
          </a:p>
        </p:txBody>
      </p:sp>
      <p:sp>
        <p:nvSpPr>
          <p:cNvPr id="3" name="Content Placeholder 2">
            <a:extLst>
              <a:ext uri="{FF2B5EF4-FFF2-40B4-BE49-F238E27FC236}">
                <a16:creationId xmlns:a16="http://schemas.microsoft.com/office/drawing/2014/main" id="{A6E773BE-CEE1-B40A-B05B-56D680E24B5A}"/>
              </a:ext>
            </a:extLst>
          </p:cNvPr>
          <p:cNvSpPr>
            <a:spLocks noGrp="1"/>
          </p:cNvSpPr>
          <p:nvPr>
            <p:ph idx="1"/>
          </p:nvPr>
        </p:nvSpPr>
        <p:spPr>
          <a:xfrm>
            <a:off x="838199" y="1825625"/>
            <a:ext cx="4026764" cy="4351338"/>
          </a:xfrm>
        </p:spPr>
        <p:txBody>
          <a:bodyPr>
            <a:normAutofit/>
          </a:bodyPr>
          <a:lstStyle/>
          <a:p>
            <a:r>
              <a:rPr lang="en-US" dirty="0"/>
              <a:t>Remix IDE process</a:t>
            </a:r>
          </a:p>
          <a:p>
            <a:pPr marL="0" indent="0">
              <a:buNone/>
            </a:pPr>
            <a:r>
              <a:rPr lang="en-US" sz="1800" dirty="0"/>
              <a:t>Remix provides us with the Web3 deployment script which contains a bytecode. Application Binary Interface, ABI, and account detail. To deploy the smart contract, we could just execute the script. Once the deployment is done, the address is generated by hashing creator's account number and nonce. To interact with the smart contract, we'll use the smart contract address, ABI definition, and the function hashes. </a:t>
            </a:r>
          </a:p>
        </p:txBody>
      </p:sp>
      <p:pic>
        <p:nvPicPr>
          <p:cNvPr id="5" name="Picture 4">
            <a:extLst>
              <a:ext uri="{FF2B5EF4-FFF2-40B4-BE49-F238E27FC236}">
                <a16:creationId xmlns:a16="http://schemas.microsoft.com/office/drawing/2014/main" id="{40ECC386-7983-B84D-8762-99A49F18D755}"/>
              </a:ext>
            </a:extLst>
          </p:cNvPr>
          <p:cNvPicPr>
            <a:picLocks noChangeAspect="1"/>
          </p:cNvPicPr>
          <p:nvPr/>
        </p:nvPicPr>
        <p:blipFill rotWithShape="1">
          <a:blip r:embed="rId2"/>
          <a:srcRect l="26020" t="21088" r="9771" b="13061"/>
          <a:stretch/>
        </p:blipFill>
        <p:spPr>
          <a:xfrm>
            <a:off x="5568003" y="1925377"/>
            <a:ext cx="6356520" cy="3666932"/>
          </a:xfrm>
          <a:prstGeom prst="rect">
            <a:avLst/>
          </a:prstGeom>
        </p:spPr>
      </p:pic>
    </p:spTree>
    <p:extLst>
      <p:ext uri="{BB962C8B-B14F-4D97-AF65-F5344CB8AC3E}">
        <p14:creationId xmlns:p14="http://schemas.microsoft.com/office/powerpoint/2010/main" val="3363864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Week1</a:t>
            </a:r>
          </a:p>
        </p:txBody>
      </p:sp>
      <p:sp>
        <p:nvSpPr>
          <p:cNvPr id="3" name="Content Placeholder 2">
            <a:extLst>
              <a:ext uri="{FF2B5EF4-FFF2-40B4-BE49-F238E27FC236}">
                <a16:creationId xmlns:a16="http://schemas.microsoft.com/office/drawing/2014/main" id="{A6E773BE-CEE1-B40A-B05B-56D680E24B5A}"/>
              </a:ext>
            </a:extLst>
          </p:cNvPr>
          <p:cNvSpPr>
            <a:spLocks noGrp="1"/>
          </p:cNvSpPr>
          <p:nvPr>
            <p:ph idx="1"/>
          </p:nvPr>
        </p:nvSpPr>
        <p:spPr>
          <a:xfrm>
            <a:off x="642256" y="1321772"/>
            <a:ext cx="4026764" cy="479036"/>
          </a:xfrm>
        </p:spPr>
        <p:txBody>
          <a:bodyPr>
            <a:normAutofit/>
          </a:bodyPr>
          <a:lstStyle/>
          <a:p>
            <a:r>
              <a:rPr lang="en-US" dirty="0"/>
              <a:t>Solidity Structure</a:t>
            </a:r>
          </a:p>
          <a:p>
            <a:pPr marL="0" indent="0">
              <a:buNone/>
            </a:pPr>
            <a:endParaRPr lang="en-US" sz="1800" dirty="0"/>
          </a:p>
        </p:txBody>
      </p:sp>
      <p:pic>
        <p:nvPicPr>
          <p:cNvPr id="6" name="Picture 5">
            <a:extLst>
              <a:ext uri="{FF2B5EF4-FFF2-40B4-BE49-F238E27FC236}">
                <a16:creationId xmlns:a16="http://schemas.microsoft.com/office/drawing/2014/main" id="{06D15392-83B0-C551-F70F-265DD0CF7391}"/>
              </a:ext>
            </a:extLst>
          </p:cNvPr>
          <p:cNvPicPr>
            <a:picLocks noChangeAspect="1"/>
          </p:cNvPicPr>
          <p:nvPr/>
        </p:nvPicPr>
        <p:blipFill rotWithShape="1">
          <a:blip r:embed="rId2"/>
          <a:srcRect l="21735" t="22313" r="32959" b="11837"/>
          <a:stretch/>
        </p:blipFill>
        <p:spPr>
          <a:xfrm>
            <a:off x="572278" y="1800808"/>
            <a:ext cx="5523722" cy="4516017"/>
          </a:xfrm>
          <a:prstGeom prst="rect">
            <a:avLst/>
          </a:prstGeom>
        </p:spPr>
      </p:pic>
      <p:pic>
        <p:nvPicPr>
          <p:cNvPr id="8" name="Picture 7">
            <a:extLst>
              <a:ext uri="{FF2B5EF4-FFF2-40B4-BE49-F238E27FC236}">
                <a16:creationId xmlns:a16="http://schemas.microsoft.com/office/drawing/2014/main" id="{084DAAF9-2615-D33F-4700-37A2E8379DDC}"/>
              </a:ext>
            </a:extLst>
          </p:cNvPr>
          <p:cNvPicPr>
            <a:picLocks noChangeAspect="1"/>
          </p:cNvPicPr>
          <p:nvPr/>
        </p:nvPicPr>
        <p:blipFill rotWithShape="1">
          <a:blip r:embed="rId3"/>
          <a:srcRect l="28240" t="29796" r="16123" b="18231"/>
          <a:stretch/>
        </p:blipFill>
        <p:spPr>
          <a:xfrm>
            <a:off x="6353086" y="2575249"/>
            <a:ext cx="5540334" cy="2911152"/>
          </a:xfrm>
          <a:prstGeom prst="rect">
            <a:avLst/>
          </a:prstGeom>
        </p:spPr>
      </p:pic>
      <p:sp>
        <p:nvSpPr>
          <p:cNvPr id="9" name="Content Placeholder 2">
            <a:extLst>
              <a:ext uri="{FF2B5EF4-FFF2-40B4-BE49-F238E27FC236}">
                <a16:creationId xmlns:a16="http://schemas.microsoft.com/office/drawing/2014/main" id="{AA7E70EB-93CC-FE98-DEBB-6E928DA0CF53}"/>
              </a:ext>
            </a:extLst>
          </p:cNvPr>
          <p:cNvSpPr txBox="1">
            <a:spLocks/>
          </p:cNvSpPr>
          <p:nvPr/>
        </p:nvSpPr>
        <p:spPr>
          <a:xfrm>
            <a:off x="7327036" y="1321772"/>
            <a:ext cx="4026764" cy="479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Solidity Inheritance</a:t>
            </a:r>
          </a:p>
          <a:p>
            <a:pPr marL="0" indent="0">
              <a:buFont typeface="Arial" panose="020B0604020202020204" pitchFamily="34" charset="0"/>
              <a:buNone/>
            </a:pPr>
            <a:endParaRPr lang="en-US" sz="1800" dirty="0"/>
          </a:p>
        </p:txBody>
      </p:sp>
    </p:spTree>
    <p:extLst>
      <p:ext uri="{BB962C8B-B14F-4D97-AF65-F5344CB8AC3E}">
        <p14:creationId xmlns:p14="http://schemas.microsoft.com/office/powerpoint/2010/main" val="1964102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Week1</a:t>
            </a:r>
          </a:p>
        </p:txBody>
      </p:sp>
      <p:sp>
        <p:nvSpPr>
          <p:cNvPr id="3" name="Content Placeholder 2">
            <a:extLst>
              <a:ext uri="{FF2B5EF4-FFF2-40B4-BE49-F238E27FC236}">
                <a16:creationId xmlns:a16="http://schemas.microsoft.com/office/drawing/2014/main" id="{A6E773BE-CEE1-B40A-B05B-56D680E24B5A}"/>
              </a:ext>
            </a:extLst>
          </p:cNvPr>
          <p:cNvSpPr>
            <a:spLocks noGrp="1"/>
          </p:cNvSpPr>
          <p:nvPr>
            <p:ph idx="1"/>
          </p:nvPr>
        </p:nvSpPr>
        <p:spPr>
          <a:xfrm>
            <a:off x="642255" y="1321772"/>
            <a:ext cx="5777205" cy="4929738"/>
          </a:xfrm>
        </p:spPr>
        <p:txBody>
          <a:bodyPr>
            <a:normAutofit/>
          </a:bodyPr>
          <a:lstStyle/>
          <a:p>
            <a:r>
              <a:rPr lang="en-US" dirty="0"/>
              <a:t>Epoch Time</a:t>
            </a:r>
          </a:p>
          <a:p>
            <a:pPr marL="0" indent="0">
              <a:buNone/>
            </a:pPr>
            <a:r>
              <a:rPr lang="en-US" sz="1800" dirty="0"/>
              <a:t>When a block is added to the blockchain, all the transaction confirmed by the block also have the same block time as their confirmation time. A variable called "Now" defined by solidity, returns the block timestamp. This variable is often used for evaluating time related conditions. In other words, now variable in a function is not the time at which function transaction was initiated, but it is the time when it was confirmed. </a:t>
            </a:r>
          </a:p>
          <a:p>
            <a:pPr marL="0" indent="0">
              <a:buNone/>
            </a:pPr>
            <a:r>
              <a:rPr lang="en-US" sz="1800" dirty="0"/>
              <a:t>Time is defined as unit time; seconds, minutes, hours, days, weeks and years. Little numbers can be used in specifying time related computations.</a:t>
            </a:r>
          </a:p>
          <a:p>
            <a:pPr marL="0" indent="0">
              <a:buNone/>
            </a:pPr>
            <a:endParaRPr lang="en-US" sz="1800" dirty="0"/>
          </a:p>
        </p:txBody>
      </p:sp>
      <p:pic>
        <p:nvPicPr>
          <p:cNvPr id="5" name="Picture 4">
            <a:extLst>
              <a:ext uri="{FF2B5EF4-FFF2-40B4-BE49-F238E27FC236}">
                <a16:creationId xmlns:a16="http://schemas.microsoft.com/office/drawing/2014/main" id="{03C48B8B-79E6-037C-7ACA-DBF97D34559C}"/>
              </a:ext>
            </a:extLst>
          </p:cNvPr>
          <p:cNvPicPr>
            <a:picLocks noChangeAspect="1"/>
          </p:cNvPicPr>
          <p:nvPr/>
        </p:nvPicPr>
        <p:blipFill rotWithShape="1">
          <a:blip r:embed="rId2"/>
          <a:srcRect l="24107" t="22041" r="10536" b="11293"/>
          <a:stretch/>
        </p:blipFill>
        <p:spPr>
          <a:xfrm>
            <a:off x="6643661" y="2006081"/>
            <a:ext cx="5187553" cy="2976466"/>
          </a:xfrm>
          <a:prstGeom prst="rect">
            <a:avLst/>
          </a:prstGeom>
        </p:spPr>
      </p:pic>
    </p:spTree>
    <p:extLst>
      <p:ext uri="{BB962C8B-B14F-4D97-AF65-F5344CB8AC3E}">
        <p14:creationId xmlns:p14="http://schemas.microsoft.com/office/powerpoint/2010/main" val="219901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Week2</a:t>
            </a:r>
          </a:p>
        </p:txBody>
      </p:sp>
      <p:sp>
        <p:nvSpPr>
          <p:cNvPr id="3" name="Content Placeholder 2">
            <a:extLst>
              <a:ext uri="{FF2B5EF4-FFF2-40B4-BE49-F238E27FC236}">
                <a16:creationId xmlns:a16="http://schemas.microsoft.com/office/drawing/2014/main" id="{A6E773BE-CEE1-B40A-B05B-56D680E24B5A}"/>
              </a:ext>
            </a:extLst>
          </p:cNvPr>
          <p:cNvSpPr>
            <a:spLocks noGrp="1"/>
          </p:cNvSpPr>
          <p:nvPr>
            <p:ph idx="1"/>
          </p:nvPr>
        </p:nvSpPr>
        <p:spPr>
          <a:xfrm>
            <a:off x="642255" y="1321772"/>
            <a:ext cx="5777205" cy="4929738"/>
          </a:xfrm>
        </p:spPr>
        <p:txBody>
          <a:bodyPr>
            <a:normAutofit/>
          </a:bodyPr>
          <a:lstStyle/>
          <a:p>
            <a:r>
              <a:rPr lang="en-US" dirty="0"/>
              <a:t>Modifiers</a:t>
            </a:r>
          </a:p>
          <a:p>
            <a:pPr marL="0" indent="0">
              <a:buNone/>
            </a:pPr>
            <a:r>
              <a:rPr lang="en-US" sz="1800" dirty="0"/>
              <a:t>However, smart contracts often require control over who are what can execute the function, at what time a function needs to be executed, what are the precondition to be met before getting access to the function? </a:t>
            </a:r>
          </a:p>
          <a:p>
            <a:pPr marL="0" indent="0">
              <a:buNone/>
            </a:pPr>
            <a:r>
              <a:rPr lang="en-US" sz="1800" dirty="0"/>
              <a:t>If there are any errors found during the input validation, these have to be handled appropriately.</a:t>
            </a:r>
          </a:p>
          <a:p>
            <a:pPr marL="0" indent="0">
              <a:buNone/>
            </a:pPr>
            <a:r>
              <a:rPr lang="en-US" sz="1800" dirty="0"/>
              <a:t>At the end of the function execution, you may want to assert that certain conditions are met to ensure the integrity of the smart contract. Let's begin with an important feature of solidity, modifiers.</a:t>
            </a:r>
          </a:p>
        </p:txBody>
      </p:sp>
      <p:pic>
        <p:nvPicPr>
          <p:cNvPr id="6" name="Picture 5">
            <a:extLst>
              <a:ext uri="{FF2B5EF4-FFF2-40B4-BE49-F238E27FC236}">
                <a16:creationId xmlns:a16="http://schemas.microsoft.com/office/drawing/2014/main" id="{A23D94D6-AC71-E680-3C41-86193997E685}"/>
              </a:ext>
            </a:extLst>
          </p:cNvPr>
          <p:cNvPicPr>
            <a:picLocks noChangeAspect="1"/>
          </p:cNvPicPr>
          <p:nvPr/>
        </p:nvPicPr>
        <p:blipFill rotWithShape="1">
          <a:blip r:embed="rId2"/>
          <a:srcRect l="21964" t="22313" r="36786" b="17143"/>
          <a:stretch/>
        </p:blipFill>
        <p:spPr>
          <a:xfrm>
            <a:off x="7108227" y="1875453"/>
            <a:ext cx="4441518" cy="3666931"/>
          </a:xfrm>
          <a:prstGeom prst="rect">
            <a:avLst/>
          </a:prstGeom>
        </p:spPr>
      </p:pic>
    </p:spTree>
    <p:extLst>
      <p:ext uri="{BB962C8B-B14F-4D97-AF65-F5344CB8AC3E}">
        <p14:creationId xmlns:p14="http://schemas.microsoft.com/office/powerpoint/2010/main" val="2919967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Week2</a:t>
            </a:r>
          </a:p>
        </p:txBody>
      </p:sp>
      <p:sp>
        <p:nvSpPr>
          <p:cNvPr id="3" name="Content Placeholder 2">
            <a:extLst>
              <a:ext uri="{FF2B5EF4-FFF2-40B4-BE49-F238E27FC236}">
                <a16:creationId xmlns:a16="http://schemas.microsoft.com/office/drawing/2014/main" id="{A6E773BE-CEE1-B40A-B05B-56D680E24B5A}"/>
              </a:ext>
            </a:extLst>
          </p:cNvPr>
          <p:cNvSpPr>
            <a:spLocks noGrp="1"/>
          </p:cNvSpPr>
          <p:nvPr>
            <p:ph idx="1"/>
          </p:nvPr>
        </p:nvSpPr>
        <p:spPr>
          <a:xfrm>
            <a:off x="642255" y="1321772"/>
            <a:ext cx="10188502" cy="4929738"/>
          </a:xfrm>
        </p:spPr>
        <p:txBody>
          <a:bodyPr>
            <a:normAutofit/>
          </a:bodyPr>
          <a:lstStyle/>
          <a:p>
            <a:r>
              <a:rPr lang="en-US" dirty="0"/>
              <a:t>Modifiers</a:t>
            </a:r>
          </a:p>
          <a:p>
            <a:pPr marL="0" indent="0">
              <a:buNone/>
            </a:pPr>
            <a:r>
              <a:rPr lang="en-US" sz="2000" dirty="0"/>
              <a:t>It is also known as a function modifier since it is specified at the entry to a function and executed before the execution of the function begins. You can think of a modifier as a gatekeeper protecting a function. A modifier typically checks a condition using a require and if the condition failed, the transaction that call the function can be reverted using the revert function. This will completely reject the transaction and revert all its state changes. </a:t>
            </a:r>
          </a:p>
          <a:p>
            <a:pPr marL="0" indent="0">
              <a:buNone/>
            </a:pPr>
            <a:endParaRPr lang="en-US" sz="2000" dirty="0"/>
          </a:p>
        </p:txBody>
      </p:sp>
    </p:spTree>
    <p:extLst>
      <p:ext uri="{BB962C8B-B14F-4D97-AF65-F5344CB8AC3E}">
        <p14:creationId xmlns:p14="http://schemas.microsoft.com/office/powerpoint/2010/main" val="1145245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Week2</a:t>
            </a:r>
          </a:p>
        </p:txBody>
      </p:sp>
      <p:sp>
        <p:nvSpPr>
          <p:cNvPr id="3" name="Content Placeholder 2">
            <a:extLst>
              <a:ext uri="{FF2B5EF4-FFF2-40B4-BE49-F238E27FC236}">
                <a16:creationId xmlns:a16="http://schemas.microsoft.com/office/drawing/2014/main" id="{A6E773BE-CEE1-B40A-B05B-56D680E24B5A}"/>
              </a:ext>
            </a:extLst>
          </p:cNvPr>
          <p:cNvSpPr>
            <a:spLocks noGrp="1"/>
          </p:cNvSpPr>
          <p:nvPr>
            <p:ph idx="1"/>
          </p:nvPr>
        </p:nvSpPr>
        <p:spPr>
          <a:xfrm>
            <a:off x="431905" y="3737540"/>
            <a:ext cx="3595478" cy="1655554"/>
          </a:xfrm>
        </p:spPr>
        <p:txBody>
          <a:bodyPr>
            <a:normAutofit fontScale="92500" lnSpcReduction="10000"/>
          </a:bodyPr>
          <a:lstStyle/>
          <a:p>
            <a:pPr marL="0" indent="0">
              <a:buNone/>
            </a:pPr>
            <a:r>
              <a:rPr lang="en-US" sz="2000" dirty="0"/>
              <a:t>Adding a special notation underscore semicolon to the modifier definition that includes the function.</a:t>
            </a:r>
          </a:p>
          <a:p>
            <a:pPr marL="0" indent="0">
              <a:buNone/>
            </a:pPr>
            <a:r>
              <a:rPr lang="en-US" sz="2000" dirty="0"/>
              <a:t> Using the modifier clause in the function header. </a:t>
            </a:r>
          </a:p>
        </p:txBody>
      </p:sp>
      <p:pic>
        <p:nvPicPr>
          <p:cNvPr id="5" name="Picture 4">
            <a:extLst>
              <a:ext uri="{FF2B5EF4-FFF2-40B4-BE49-F238E27FC236}">
                <a16:creationId xmlns:a16="http://schemas.microsoft.com/office/drawing/2014/main" id="{44E8178D-DD5A-D29D-40F3-81E5D51D822A}"/>
              </a:ext>
            </a:extLst>
          </p:cNvPr>
          <p:cNvPicPr>
            <a:picLocks noChangeAspect="1"/>
          </p:cNvPicPr>
          <p:nvPr/>
        </p:nvPicPr>
        <p:blipFill rotWithShape="1">
          <a:blip r:embed="rId2"/>
          <a:srcRect l="24107" t="21767" r="14286" b="30749"/>
          <a:stretch/>
        </p:blipFill>
        <p:spPr>
          <a:xfrm>
            <a:off x="431905" y="1663926"/>
            <a:ext cx="4317377" cy="1871757"/>
          </a:xfrm>
          <a:prstGeom prst="rect">
            <a:avLst/>
          </a:prstGeom>
        </p:spPr>
      </p:pic>
      <p:pic>
        <p:nvPicPr>
          <p:cNvPr id="9" name="Picture 8">
            <a:extLst>
              <a:ext uri="{FF2B5EF4-FFF2-40B4-BE49-F238E27FC236}">
                <a16:creationId xmlns:a16="http://schemas.microsoft.com/office/drawing/2014/main" id="{CB60BAD4-BC7C-F0C0-6A40-FF7957A8FE6C}"/>
              </a:ext>
            </a:extLst>
          </p:cNvPr>
          <p:cNvPicPr>
            <a:picLocks noChangeAspect="1"/>
          </p:cNvPicPr>
          <p:nvPr/>
        </p:nvPicPr>
        <p:blipFill rotWithShape="1">
          <a:blip r:embed="rId3"/>
          <a:srcRect l="32908" t="19456" r="20255" b="33741"/>
          <a:stretch/>
        </p:blipFill>
        <p:spPr>
          <a:xfrm>
            <a:off x="4991878" y="914400"/>
            <a:ext cx="3329987" cy="1871757"/>
          </a:xfrm>
          <a:prstGeom prst="rect">
            <a:avLst/>
          </a:prstGeom>
        </p:spPr>
      </p:pic>
      <p:sp>
        <p:nvSpPr>
          <p:cNvPr id="10" name="Content Placeholder 2">
            <a:extLst>
              <a:ext uri="{FF2B5EF4-FFF2-40B4-BE49-F238E27FC236}">
                <a16:creationId xmlns:a16="http://schemas.microsoft.com/office/drawing/2014/main" id="{3C95A4B7-4266-8CF5-65FC-D6130763D9E6}"/>
              </a:ext>
            </a:extLst>
          </p:cNvPr>
          <p:cNvSpPr txBox="1">
            <a:spLocks/>
          </p:cNvSpPr>
          <p:nvPr/>
        </p:nvSpPr>
        <p:spPr>
          <a:xfrm>
            <a:off x="4991878" y="2909763"/>
            <a:ext cx="3329987" cy="2754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Step 1 is a definition of the modifier </a:t>
            </a:r>
            <a:r>
              <a:rPr lang="en-US" sz="2000" dirty="0" err="1"/>
              <a:t>onlyBy</a:t>
            </a:r>
            <a:r>
              <a:rPr lang="en-US" sz="2000" dirty="0"/>
              <a:t>, only the chairperson who created the smart contract valid to register any new orders.</a:t>
            </a:r>
          </a:p>
          <a:p>
            <a:pPr marL="0" indent="0">
              <a:buFont typeface="Arial" panose="020B0604020202020204" pitchFamily="34" charset="0"/>
              <a:buNone/>
            </a:pPr>
            <a:r>
              <a:rPr lang="en-US" sz="2000" dirty="0"/>
              <a:t> Step 2, shows how to make the modifier include a place holder for any function.</a:t>
            </a:r>
          </a:p>
        </p:txBody>
      </p:sp>
      <p:pic>
        <p:nvPicPr>
          <p:cNvPr id="12" name="Picture 11">
            <a:extLst>
              <a:ext uri="{FF2B5EF4-FFF2-40B4-BE49-F238E27FC236}">
                <a16:creationId xmlns:a16="http://schemas.microsoft.com/office/drawing/2014/main" id="{7A26F5B9-0824-38F9-3DE0-BB3193D70499}"/>
              </a:ext>
            </a:extLst>
          </p:cNvPr>
          <p:cNvPicPr>
            <a:picLocks noChangeAspect="1"/>
          </p:cNvPicPr>
          <p:nvPr/>
        </p:nvPicPr>
        <p:blipFill rotWithShape="1">
          <a:blip r:embed="rId4"/>
          <a:srcRect l="28179" t="26796" r="15315" b="16246"/>
          <a:stretch/>
        </p:blipFill>
        <p:spPr>
          <a:xfrm>
            <a:off x="8564461" y="919517"/>
            <a:ext cx="3292075" cy="1866640"/>
          </a:xfrm>
          <a:prstGeom prst="rect">
            <a:avLst/>
          </a:prstGeom>
        </p:spPr>
      </p:pic>
      <p:sp>
        <p:nvSpPr>
          <p:cNvPr id="13" name="Content Placeholder 2">
            <a:extLst>
              <a:ext uri="{FF2B5EF4-FFF2-40B4-BE49-F238E27FC236}">
                <a16:creationId xmlns:a16="http://schemas.microsoft.com/office/drawing/2014/main" id="{7E02DD8F-8426-4888-FCB4-6614A09AE632}"/>
              </a:ext>
            </a:extLst>
          </p:cNvPr>
          <p:cNvSpPr txBox="1">
            <a:spLocks/>
          </p:cNvSpPr>
          <p:nvPr/>
        </p:nvSpPr>
        <p:spPr>
          <a:xfrm>
            <a:off x="8564461" y="2909763"/>
            <a:ext cx="3329987" cy="2754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Step 3, use the modifier clause in the header of the function definition.</a:t>
            </a:r>
          </a:p>
        </p:txBody>
      </p:sp>
    </p:spTree>
    <p:extLst>
      <p:ext uri="{BB962C8B-B14F-4D97-AF65-F5344CB8AC3E}">
        <p14:creationId xmlns:p14="http://schemas.microsoft.com/office/powerpoint/2010/main" val="3814458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Week2</a:t>
            </a:r>
          </a:p>
        </p:txBody>
      </p:sp>
      <p:sp>
        <p:nvSpPr>
          <p:cNvPr id="6" name="Content Placeholder 5">
            <a:extLst>
              <a:ext uri="{FF2B5EF4-FFF2-40B4-BE49-F238E27FC236}">
                <a16:creationId xmlns:a16="http://schemas.microsoft.com/office/drawing/2014/main" id="{6ACB3249-E6AF-F6FF-C531-AAA90FF3A90E}"/>
              </a:ext>
            </a:extLst>
          </p:cNvPr>
          <p:cNvSpPr>
            <a:spLocks noGrp="1"/>
          </p:cNvSpPr>
          <p:nvPr>
            <p:ph idx="1"/>
          </p:nvPr>
        </p:nvSpPr>
        <p:spPr>
          <a:xfrm>
            <a:off x="838199" y="1825624"/>
            <a:ext cx="5150937" cy="4667251"/>
          </a:xfrm>
        </p:spPr>
        <p:txBody>
          <a:bodyPr>
            <a:noAutofit/>
          </a:bodyPr>
          <a:lstStyle/>
          <a:p>
            <a:r>
              <a:rPr lang="en-US" sz="1600" dirty="0"/>
              <a:t>The picture summarizes all the features we discussed. Modifiers and error handlers, and where they are typically used. The rules, laws, policies, and governance conditions are coded as modifiers. You can use the modifiers as gatekeepers for the functions. If your transaction to invoke the function does not meet the condition specified at the header of the function, your transaction will be reverted. Will not be recorded in the block chain. Modifiers can be used to validate rules outside the function such as describing the opening of the lesson, who has access to the function, at what time, and what condition, etc. Once the screening conditions are satisfied, input validation can be carried out inside the function using require declaration statement. In this case, also the transaction will be reverted on failed validation. This is done before the execution of the function. </a:t>
            </a:r>
          </a:p>
        </p:txBody>
      </p:sp>
      <p:pic>
        <p:nvPicPr>
          <p:cNvPr id="8" name="Picture 7">
            <a:extLst>
              <a:ext uri="{FF2B5EF4-FFF2-40B4-BE49-F238E27FC236}">
                <a16:creationId xmlns:a16="http://schemas.microsoft.com/office/drawing/2014/main" id="{34C8496F-A3FA-C97B-111F-5958A30FCD51}"/>
              </a:ext>
            </a:extLst>
          </p:cNvPr>
          <p:cNvPicPr>
            <a:picLocks noChangeAspect="1"/>
          </p:cNvPicPr>
          <p:nvPr/>
        </p:nvPicPr>
        <p:blipFill rotWithShape="1">
          <a:blip r:embed="rId2"/>
          <a:srcRect l="21659" t="21089" r="12602" b="11292"/>
          <a:stretch/>
        </p:blipFill>
        <p:spPr>
          <a:xfrm>
            <a:off x="6202864" y="1530221"/>
            <a:ext cx="5805633" cy="3359022"/>
          </a:xfrm>
          <a:prstGeom prst="rect">
            <a:avLst/>
          </a:prstGeom>
        </p:spPr>
      </p:pic>
    </p:spTree>
    <p:extLst>
      <p:ext uri="{BB962C8B-B14F-4D97-AF65-F5344CB8AC3E}">
        <p14:creationId xmlns:p14="http://schemas.microsoft.com/office/powerpoint/2010/main" val="3511194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Week2</a:t>
            </a:r>
          </a:p>
        </p:txBody>
      </p:sp>
      <p:sp>
        <p:nvSpPr>
          <p:cNvPr id="6" name="Content Placeholder 5">
            <a:extLst>
              <a:ext uri="{FF2B5EF4-FFF2-40B4-BE49-F238E27FC236}">
                <a16:creationId xmlns:a16="http://schemas.microsoft.com/office/drawing/2014/main" id="{6ACB3249-E6AF-F6FF-C531-AAA90FF3A90E}"/>
              </a:ext>
            </a:extLst>
          </p:cNvPr>
          <p:cNvSpPr>
            <a:spLocks noGrp="1"/>
          </p:cNvSpPr>
          <p:nvPr>
            <p:ph idx="1"/>
          </p:nvPr>
        </p:nvSpPr>
        <p:spPr>
          <a:xfrm>
            <a:off x="838200" y="1825625"/>
            <a:ext cx="4834632" cy="4575176"/>
          </a:xfrm>
        </p:spPr>
        <p:txBody>
          <a:bodyPr>
            <a:noAutofit/>
          </a:bodyPr>
          <a:lstStyle/>
          <a:p>
            <a:r>
              <a:rPr lang="en-US" sz="1600" dirty="0"/>
              <a:t>Here is an example of an online digital media bazaar. Input condition as specified by a modifier is atLeast5Sellers. This enforces the condition that there should be atLeast5Sellers with their products before a buyer initiates a buy message through a transaction. This is a global condition for all buyers. So, it is appropriate to install it using a modifier declarative statement. Once there are enough sellers, a buyer can buy. Inside the function, we validate if the buyer has enough money to buy the specific item requested. If not, the transaction is reverted. When the validation is satisfied, money is transferred to the seller, item is transferred to the buyer. We have a simple assert declaration at the end that the bought item should have been transferred.</a:t>
            </a:r>
          </a:p>
        </p:txBody>
      </p:sp>
      <p:pic>
        <p:nvPicPr>
          <p:cNvPr id="4" name="Picture 3">
            <a:extLst>
              <a:ext uri="{FF2B5EF4-FFF2-40B4-BE49-F238E27FC236}">
                <a16:creationId xmlns:a16="http://schemas.microsoft.com/office/drawing/2014/main" id="{A73CFB61-A38A-107A-2835-D754DF5E0467}"/>
              </a:ext>
            </a:extLst>
          </p:cNvPr>
          <p:cNvPicPr>
            <a:picLocks noChangeAspect="1"/>
          </p:cNvPicPr>
          <p:nvPr/>
        </p:nvPicPr>
        <p:blipFill rotWithShape="1">
          <a:blip r:embed="rId2"/>
          <a:srcRect l="23112" t="24217" r="12602" b="10612"/>
          <a:stretch/>
        </p:blipFill>
        <p:spPr>
          <a:xfrm>
            <a:off x="5981605" y="1825624"/>
            <a:ext cx="5961577" cy="3399519"/>
          </a:xfrm>
          <a:prstGeom prst="rect">
            <a:avLst/>
          </a:prstGeom>
        </p:spPr>
      </p:pic>
    </p:spTree>
    <p:extLst>
      <p:ext uri="{BB962C8B-B14F-4D97-AF65-F5344CB8AC3E}">
        <p14:creationId xmlns:p14="http://schemas.microsoft.com/office/powerpoint/2010/main" val="1197562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Week3</a:t>
            </a:r>
          </a:p>
        </p:txBody>
      </p:sp>
      <p:sp>
        <p:nvSpPr>
          <p:cNvPr id="6" name="Content Placeholder 5">
            <a:extLst>
              <a:ext uri="{FF2B5EF4-FFF2-40B4-BE49-F238E27FC236}">
                <a16:creationId xmlns:a16="http://schemas.microsoft.com/office/drawing/2014/main" id="{6ACB3249-E6AF-F6FF-C531-AAA90FF3A90E}"/>
              </a:ext>
            </a:extLst>
          </p:cNvPr>
          <p:cNvSpPr>
            <a:spLocks noGrp="1"/>
          </p:cNvSpPr>
          <p:nvPr>
            <p:ph idx="1"/>
          </p:nvPr>
        </p:nvSpPr>
        <p:spPr>
          <a:xfrm>
            <a:off x="838200" y="1825625"/>
            <a:ext cx="4834632" cy="4575176"/>
          </a:xfrm>
        </p:spPr>
        <p:txBody>
          <a:bodyPr>
            <a:noAutofit/>
          </a:bodyPr>
          <a:lstStyle/>
          <a:p>
            <a:endParaRPr lang="en-US" sz="1600" dirty="0"/>
          </a:p>
        </p:txBody>
      </p:sp>
      <p:pic>
        <p:nvPicPr>
          <p:cNvPr id="5" name="Picture 4">
            <a:extLst>
              <a:ext uri="{FF2B5EF4-FFF2-40B4-BE49-F238E27FC236}">
                <a16:creationId xmlns:a16="http://schemas.microsoft.com/office/drawing/2014/main" id="{A4DD3482-6794-ACCC-A419-3628A58E05F3}"/>
              </a:ext>
            </a:extLst>
          </p:cNvPr>
          <p:cNvPicPr>
            <a:picLocks noChangeAspect="1"/>
          </p:cNvPicPr>
          <p:nvPr/>
        </p:nvPicPr>
        <p:blipFill rotWithShape="1">
          <a:blip r:embed="rId2"/>
          <a:srcRect l="22729" t="23673" r="10383" b="12517"/>
          <a:stretch/>
        </p:blipFill>
        <p:spPr>
          <a:xfrm>
            <a:off x="1875453" y="1726163"/>
            <a:ext cx="8154955" cy="4376058"/>
          </a:xfrm>
          <a:prstGeom prst="rect">
            <a:avLst/>
          </a:prstGeom>
        </p:spPr>
      </p:pic>
    </p:spTree>
    <p:extLst>
      <p:ext uri="{BB962C8B-B14F-4D97-AF65-F5344CB8AC3E}">
        <p14:creationId xmlns:p14="http://schemas.microsoft.com/office/powerpoint/2010/main" val="1947664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Week3</a:t>
            </a:r>
          </a:p>
        </p:txBody>
      </p:sp>
      <p:sp>
        <p:nvSpPr>
          <p:cNvPr id="6" name="Content Placeholder 5">
            <a:extLst>
              <a:ext uri="{FF2B5EF4-FFF2-40B4-BE49-F238E27FC236}">
                <a16:creationId xmlns:a16="http://schemas.microsoft.com/office/drawing/2014/main" id="{6ACB3249-E6AF-F6FF-C531-AAA90FF3A90E}"/>
              </a:ext>
            </a:extLst>
          </p:cNvPr>
          <p:cNvSpPr>
            <a:spLocks noGrp="1"/>
          </p:cNvSpPr>
          <p:nvPr>
            <p:ph idx="1"/>
          </p:nvPr>
        </p:nvSpPr>
        <p:spPr>
          <a:xfrm>
            <a:off x="838199" y="1825625"/>
            <a:ext cx="10515599" cy="3749552"/>
          </a:xfrm>
        </p:spPr>
        <p:txBody>
          <a:bodyPr>
            <a:noAutofit/>
          </a:bodyPr>
          <a:lstStyle/>
          <a:p>
            <a:r>
              <a:rPr lang="en-US" sz="1600" dirty="0"/>
              <a:t>Here is a formal problem statement for ballot. Problem description, version one: An organization invites proposals for a project, a chairperson organizes this process. The number of proposals is specified at the time of creation of the smart contract. The chairperson registers all the voters. Voters including the chairperson vote on the proposal. To make things interesting, we've given a weight of two for the chairperson's vote and a rate of one for the regular voter. The winning proposal is determined and announced to the world. We'll exclude the delegation of voting function that is present in the current valid smart contract in solidity documentation, we will not consider this function.</a:t>
            </a:r>
          </a:p>
          <a:p>
            <a:endParaRPr lang="en-US" sz="1600" dirty="0"/>
          </a:p>
        </p:txBody>
      </p:sp>
      <p:pic>
        <p:nvPicPr>
          <p:cNvPr id="4" name="Picture 3">
            <a:extLst>
              <a:ext uri="{FF2B5EF4-FFF2-40B4-BE49-F238E27FC236}">
                <a16:creationId xmlns:a16="http://schemas.microsoft.com/office/drawing/2014/main" id="{E6253041-E133-E3E3-FC10-1303B223DC34}"/>
              </a:ext>
            </a:extLst>
          </p:cNvPr>
          <p:cNvPicPr>
            <a:picLocks noChangeAspect="1"/>
          </p:cNvPicPr>
          <p:nvPr/>
        </p:nvPicPr>
        <p:blipFill rotWithShape="1">
          <a:blip r:embed="rId2"/>
          <a:srcRect l="41174" t="32789" r="28444" b="21361"/>
          <a:stretch/>
        </p:blipFill>
        <p:spPr>
          <a:xfrm>
            <a:off x="8014996" y="3429000"/>
            <a:ext cx="3041778" cy="2582063"/>
          </a:xfrm>
          <a:prstGeom prst="rect">
            <a:avLst/>
          </a:prstGeom>
        </p:spPr>
      </p:pic>
    </p:spTree>
    <p:extLst>
      <p:ext uri="{BB962C8B-B14F-4D97-AF65-F5344CB8AC3E}">
        <p14:creationId xmlns:p14="http://schemas.microsoft.com/office/powerpoint/2010/main" val="545778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sp>
        <p:nvSpPr>
          <p:cNvPr id="4" name="Content Placeholder 3">
            <a:extLst>
              <a:ext uri="{FF2B5EF4-FFF2-40B4-BE49-F238E27FC236}">
                <a16:creationId xmlns:a16="http://schemas.microsoft.com/office/drawing/2014/main" id="{F5879E4F-B0A6-CEAF-759A-2BEB6909B3DB}"/>
              </a:ext>
            </a:extLst>
          </p:cNvPr>
          <p:cNvSpPr>
            <a:spLocks noGrp="1"/>
          </p:cNvSpPr>
          <p:nvPr>
            <p:ph idx="1"/>
          </p:nvPr>
        </p:nvSpPr>
        <p:spPr>
          <a:xfrm>
            <a:off x="838200" y="1367161"/>
            <a:ext cx="10515600" cy="4809802"/>
          </a:xfrm>
        </p:spPr>
        <p:txBody>
          <a:bodyPr>
            <a:normAutofit fontScale="92500"/>
          </a:bodyPr>
          <a:lstStyle/>
          <a:p>
            <a:pPr marL="0" indent="0" algn="l">
              <a:buNone/>
            </a:pPr>
            <a:r>
              <a:rPr lang="en-US" dirty="0">
                <a:solidFill>
                  <a:srgbClr val="333333"/>
                </a:solidFill>
                <a:latin typeface="OpenSans"/>
              </a:rPr>
              <a:t>M</a:t>
            </a:r>
            <a:r>
              <a:rPr lang="en-US" b="0" i="0" dirty="0">
                <a:solidFill>
                  <a:srgbClr val="333333"/>
                </a:solidFill>
                <a:effectLst/>
                <a:latin typeface="OpenSans"/>
              </a:rPr>
              <a:t>iners, who pick on added work or computation:</a:t>
            </a:r>
          </a:p>
          <a:p>
            <a:r>
              <a:rPr lang="en-US" b="0" i="0" dirty="0">
                <a:solidFill>
                  <a:srgbClr val="333333"/>
                </a:solidFill>
                <a:effectLst/>
                <a:latin typeface="OpenSans"/>
              </a:rPr>
              <a:t> to verify transactions, broadcast transaction, </a:t>
            </a:r>
          </a:p>
          <a:p>
            <a:pPr algn="l"/>
            <a:r>
              <a:rPr lang="en-US" b="0" i="0" dirty="0">
                <a:solidFill>
                  <a:srgbClr val="333333"/>
                </a:solidFill>
                <a:effectLst/>
                <a:latin typeface="OpenSans"/>
              </a:rPr>
              <a:t>compete to claim the right to create a block, </a:t>
            </a:r>
          </a:p>
          <a:p>
            <a:pPr algn="l"/>
            <a:r>
              <a:rPr lang="en-US" b="0" i="0" dirty="0">
                <a:solidFill>
                  <a:srgbClr val="333333"/>
                </a:solidFill>
                <a:effectLst/>
                <a:latin typeface="OpenSans"/>
              </a:rPr>
              <a:t>work on reaching consensus by validating the block, </a:t>
            </a:r>
          </a:p>
          <a:p>
            <a:pPr algn="l"/>
            <a:r>
              <a:rPr lang="en-US" b="0" i="0" dirty="0">
                <a:solidFill>
                  <a:srgbClr val="333333"/>
                </a:solidFill>
                <a:effectLst/>
                <a:latin typeface="OpenSans"/>
              </a:rPr>
              <a:t>broadcasting the newly created block, and confirming transactions.</a:t>
            </a:r>
          </a:p>
          <a:p>
            <a:pPr marL="0" indent="0" algn="l">
              <a:buNone/>
            </a:pPr>
            <a:r>
              <a:rPr lang="en-US" b="0" i="0" dirty="0">
                <a:solidFill>
                  <a:srgbClr val="333333"/>
                </a:solidFill>
                <a:effectLst/>
                <a:latin typeface="OpenSans"/>
              </a:rPr>
              <a:t>Transaction validation is carried out independently by all miners. The process involves validation of more than 20 criteria, including size, syntax, et cetera. </a:t>
            </a:r>
          </a:p>
          <a:p>
            <a:pPr marL="0" indent="0" algn="l">
              <a:buNone/>
            </a:pPr>
            <a:r>
              <a:rPr lang="en-US" b="0" i="0" dirty="0">
                <a:solidFill>
                  <a:srgbClr val="333333"/>
                </a:solidFill>
                <a:effectLst/>
                <a:latin typeface="OpenSans"/>
              </a:rPr>
              <a:t>Some of these criteria are: Referenced Input Unspent Transaction Output,  UTXOs are valid reference output UTXOs are correct, reference input amount and output amount matched sufficiently,  invalid transactions are rejected and will not be broadcast</a:t>
            </a:r>
          </a:p>
          <a:p>
            <a:pPr marL="0" indent="0" algn="l">
              <a:buNone/>
            </a:pPr>
            <a:endParaRPr lang="en-US" b="0" i="0" dirty="0">
              <a:solidFill>
                <a:srgbClr val="333333"/>
              </a:solidFill>
              <a:effectLst/>
              <a:latin typeface="OpenSans"/>
            </a:endParaRPr>
          </a:p>
          <a:p>
            <a:pPr marL="0" indent="0" algn="l">
              <a:buNone/>
            </a:pPr>
            <a:endParaRPr lang="en-US" b="0" i="0" dirty="0">
              <a:solidFill>
                <a:srgbClr val="333333"/>
              </a:solidFill>
              <a:effectLst/>
              <a:latin typeface="OpenSans"/>
            </a:endParaRPr>
          </a:p>
          <a:p>
            <a:pPr marL="0" indent="0">
              <a:buNone/>
            </a:pPr>
            <a:endParaRPr lang="en-US" dirty="0"/>
          </a:p>
        </p:txBody>
      </p:sp>
    </p:spTree>
    <p:extLst>
      <p:ext uri="{BB962C8B-B14F-4D97-AF65-F5344CB8AC3E}">
        <p14:creationId xmlns:p14="http://schemas.microsoft.com/office/powerpoint/2010/main" val="1548481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Week3</a:t>
            </a:r>
          </a:p>
        </p:txBody>
      </p:sp>
      <p:sp>
        <p:nvSpPr>
          <p:cNvPr id="6" name="Content Placeholder 5">
            <a:extLst>
              <a:ext uri="{FF2B5EF4-FFF2-40B4-BE49-F238E27FC236}">
                <a16:creationId xmlns:a16="http://schemas.microsoft.com/office/drawing/2014/main" id="{6ACB3249-E6AF-F6FF-C531-AAA90FF3A90E}"/>
              </a:ext>
            </a:extLst>
          </p:cNvPr>
          <p:cNvSpPr>
            <a:spLocks noGrp="1"/>
          </p:cNvSpPr>
          <p:nvPr>
            <p:ph idx="1"/>
          </p:nvPr>
        </p:nvSpPr>
        <p:spPr>
          <a:xfrm>
            <a:off x="838200" y="1825624"/>
            <a:ext cx="4204318" cy="3758429"/>
          </a:xfrm>
        </p:spPr>
        <p:txBody>
          <a:bodyPr>
            <a:noAutofit/>
          </a:bodyPr>
          <a:lstStyle/>
          <a:p>
            <a:r>
              <a:rPr lang="en-US" sz="1600" dirty="0"/>
              <a:t>The learning objectives of this lesson are: explain the concept of reverting a transaction based on problem-specific validation and using a revert declaration, apply the concepts of function modifier; require; and assert.</a:t>
            </a:r>
          </a:p>
        </p:txBody>
      </p:sp>
      <p:pic>
        <p:nvPicPr>
          <p:cNvPr id="5" name="Picture 4">
            <a:extLst>
              <a:ext uri="{FF2B5EF4-FFF2-40B4-BE49-F238E27FC236}">
                <a16:creationId xmlns:a16="http://schemas.microsoft.com/office/drawing/2014/main" id="{B8B89C98-13AD-A6C2-7712-E5A0C197B2C6}"/>
              </a:ext>
            </a:extLst>
          </p:cNvPr>
          <p:cNvPicPr>
            <a:picLocks noChangeAspect="1"/>
          </p:cNvPicPr>
          <p:nvPr/>
        </p:nvPicPr>
        <p:blipFill rotWithShape="1">
          <a:blip r:embed="rId2"/>
          <a:srcRect l="21888" t="23810" r="25612" b="14694"/>
          <a:stretch/>
        </p:blipFill>
        <p:spPr>
          <a:xfrm>
            <a:off x="5948039" y="1825624"/>
            <a:ext cx="5267901" cy="3470980"/>
          </a:xfrm>
          <a:prstGeom prst="rect">
            <a:avLst/>
          </a:prstGeom>
        </p:spPr>
      </p:pic>
    </p:spTree>
    <p:extLst>
      <p:ext uri="{BB962C8B-B14F-4D97-AF65-F5344CB8AC3E}">
        <p14:creationId xmlns:p14="http://schemas.microsoft.com/office/powerpoint/2010/main" val="2588585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182DF-8F94-1EFE-A754-A89466778EAC}"/>
              </a:ext>
            </a:extLst>
          </p:cNvPr>
          <p:cNvSpPr>
            <a:spLocks noGrp="1"/>
          </p:cNvSpPr>
          <p:nvPr>
            <p:ph type="title"/>
          </p:nvPr>
        </p:nvSpPr>
        <p:spPr>
          <a:xfrm>
            <a:off x="838200" y="365125"/>
            <a:ext cx="10515600" cy="549275"/>
          </a:xfrm>
        </p:spPr>
        <p:txBody>
          <a:bodyPr>
            <a:normAutofit/>
          </a:bodyPr>
          <a:lstStyle/>
          <a:p>
            <a:r>
              <a:rPr lang="en-US" sz="3200" b="1" dirty="0"/>
              <a:t>Smart Contract Week3</a:t>
            </a:r>
          </a:p>
        </p:txBody>
      </p:sp>
      <p:sp>
        <p:nvSpPr>
          <p:cNvPr id="6" name="Content Placeholder 5">
            <a:extLst>
              <a:ext uri="{FF2B5EF4-FFF2-40B4-BE49-F238E27FC236}">
                <a16:creationId xmlns:a16="http://schemas.microsoft.com/office/drawing/2014/main" id="{6ACB3249-E6AF-F6FF-C531-AAA90FF3A90E}"/>
              </a:ext>
            </a:extLst>
          </p:cNvPr>
          <p:cNvSpPr>
            <a:spLocks noGrp="1"/>
          </p:cNvSpPr>
          <p:nvPr>
            <p:ph idx="1"/>
          </p:nvPr>
        </p:nvSpPr>
        <p:spPr>
          <a:xfrm>
            <a:off x="838199" y="1825624"/>
            <a:ext cx="4834632" cy="4246702"/>
          </a:xfrm>
        </p:spPr>
        <p:txBody>
          <a:bodyPr>
            <a:noAutofit/>
          </a:bodyPr>
          <a:lstStyle/>
          <a:p>
            <a:r>
              <a:rPr lang="en-US" sz="1800" b="1" dirty="0"/>
              <a:t>Client Applications</a:t>
            </a:r>
          </a:p>
          <a:p>
            <a:pPr marL="0" indent="0">
              <a:buNone/>
            </a:pPr>
            <a:r>
              <a:rPr lang="en-US" sz="1600" dirty="0"/>
              <a:t>A generic format is, event, name of the event, and parameters. For example, event </a:t>
            </a:r>
            <a:r>
              <a:rPr lang="en-US" sz="1600" dirty="0" err="1"/>
              <a:t>votingCompleted</a:t>
            </a:r>
            <a:r>
              <a:rPr lang="en-US" sz="1600" dirty="0"/>
              <a:t>.</a:t>
            </a:r>
          </a:p>
          <a:p>
            <a:pPr marL="0" indent="0">
              <a:buNone/>
            </a:pPr>
            <a:r>
              <a:rPr lang="en-US" sz="1600" dirty="0"/>
              <a:t>There are benefits to event logging. An event is pushed as opposed to regular function call that is pull to get an action performed. Typically, an event feature is to indicate to a client application, user interface or a transaction monitor that a significant milestone has been reached. The application can listen to the events pushed, using a listener code, to track transactions, to receive results through parameters of the event, initiate a pull request to receive information from the smart contract. </a:t>
            </a:r>
          </a:p>
        </p:txBody>
      </p:sp>
      <p:pic>
        <p:nvPicPr>
          <p:cNvPr id="4" name="Picture 3">
            <a:extLst>
              <a:ext uri="{FF2B5EF4-FFF2-40B4-BE49-F238E27FC236}">
                <a16:creationId xmlns:a16="http://schemas.microsoft.com/office/drawing/2014/main" id="{AE58683F-E07C-9546-4CAA-B35A0F2007C2}"/>
              </a:ext>
            </a:extLst>
          </p:cNvPr>
          <p:cNvPicPr>
            <a:picLocks noChangeAspect="1"/>
          </p:cNvPicPr>
          <p:nvPr/>
        </p:nvPicPr>
        <p:blipFill rotWithShape="1">
          <a:blip r:embed="rId2"/>
          <a:srcRect l="21658" t="21225" r="12373" b="16462"/>
          <a:stretch/>
        </p:blipFill>
        <p:spPr>
          <a:xfrm>
            <a:off x="6349422" y="2118049"/>
            <a:ext cx="5584432" cy="2967134"/>
          </a:xfrm>
          <a:prstGeom prst="rect">
            <a:avLst/>
          </a:prstGeom>
        </p:spPr>
      </p:pic>
    </p:spTree>
    <p:extLst>
      <p:ext uri="{BB962C8B-B14F-4D97-AF65-F5344CB8AC3E}">
        <p14:creationId xmlns:p14="http://schemas.microsoft.com/office/powerpoint/2010/main" val="121347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1331-D57C-3EA1-2221-B56FA13FA939}"/>
              </a:ext>
            </a:extLst>
          </p:cNvPr>
          <p:cNvSpPr>
            <a:spLocks noGrp="1"/>
          </p:cNvSpPr>
          <p:nvPr>
            <p:ph type="title"/>
          </p:nvPr>
        </p:nvSpPr>
        <p:spPr>
          <a:xfrm>
            <a:off x="935855" y="2327090"/>
            <a:ext cx="10515600" cy="1325563"/>
          </a:xfrm>
        </p:spPr>
        <p:txBody>
          <a:bodyPr/>
          <a:lstStyle/>
          <a:p>
            <a:pPr algn="ctr"/>
            <a:r>
              <a:rPr lang="en-US" dirty="0"/>
              <a:t>Decentralized Application (</a:t>
            </a:r>
            <a:r>
              <a:rPr lang="en-US" dirty="0" err="1"/>
              <a:t>Dapp</a:t>
            </a:r>
            <a:r>
              <a:rPr lang="en-US" dirty="0"/>
              <a:t>)</a:t>
            </a:r>
          </a:p>
        </p:txBody>
      </p:sp>
    </p:spTree>
    <p:extLst>
      <p:ext uri="{BB962C8B-B14F-4D97-AF65-F5344CB8AC3E}">
        <p14:creationId xmlns:p14="http://schemas.microsoft.com/office/powerpoint/2010/main" val="3856610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Blockchain Server</a:t>
            </a:r>
          </a:p>
        </p:txBody>
      </p:sp>
      <p:pic>
        <p:nvPicPr>
          <p:cNvPr id="5" name="Content Placeholder 4">
            <a:extLst>
              <a:ext uri="{FF2B5EF4-FFF2-40B4-BE49-F238E27FC236}">
                <a16:creationId xmlns:a16="http://schemas.microsoft.com/office/drawing/2014/main" id="{EEF90CE0-4B9B-0565-AED3-193B88DCE63C}"/>
              </a:ext>
            </a:extLst>
          </p:cNvPr>
          <p:cNvPicPr>
            <a:picLocks noGrp="1" noChangeAspect="1"/>
          </p:cNvPicPr>
          <p:nvPr>
            <p:ph idx="1"/>
          </p:nvPr>
        </p:nvPicPr>
        <p:blipFill rotWithShape="1">
          <a:blip r:embed="rId2"/>
          <a:srcRect l="23183" t="21516" r="9151" b="13941"/>
          <a:stretch/>
        </p:blipFill>
        <p:spPr>
          <a:xfrm>
            <a:off x="2164062" y="1436914"/>
            <a:ext cx="8312552" cy="4460032"/>
          </a:xfrm>
        </p:spPr>
      </p:pic>
    </p:spTree>
    <p:extLst>
      <p:ext uri="{BB962C8B-B14F-4D97-AF65-F5344CB8AC3E}">
        <p14:creationId xmlns:p14="http://schemas.microsoft.com/office/powerpoint/2010/main" val="1910193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Blockchain Server</a:t>
            </a:r>
          </a:p>
        </p:txBody>
      </p:sp>
      <p:pic>
        <p:nvPicPr>
          <p:cNvPr id="7" name="Content Placeholder 6">
            <a:extLst>
              <a:ext uri="{FF2B5EF4-FFF2-40B4-BE49-F238E27FC236}">
                <a16:creationId xmlns:a16="http://schemas.microsoft.com/office/drawing/2014/main" id="{FBA93B65-5679-3B57-F4F4-40AD816B349C}"/>
              </a:ext>
            </a:extLst>
          </p:cNvPr>
          <p:cNvPicPr>
            <a:picLocks noGrp="1" noChangeAspect="1"/>
          </p:cNvPicPr>
          <p:nvPr>
            <p:ph idx="1"/>
          </p:nvPr>
        </p:nvPicPr>
        <p:blipFill rotWithShape="1">
          <a:blip r:embed="rId2"/>
          <a:srcRect l="35605" t="22587" r="23384" b="16729"/>
          <a:stretch/>
        </p:blipFill>
        <p:spPr>
          <a:xfrm>
            <a:off x="6951927" y="1483566"/>
            <a:ext cx="4495179" cy="3741577"/>
          </a:xfrm>
        </p:spPr>
      </p:pic>
      <p:sp>
        <p:nvSpPr>
          <p:cNvPr id="9" name="TextBox 8">
            <a:extLst>
              <a:ext uri="{FF2B5EF4-FFF2-40B4-BE49-F238E27FC236}">
                <a16:creationId xmlns:a16="http://schemas.microsoft.com/office/drawing/2014/main" id="{4A36156E-5BD5-28EF-79E3-1C2B81243140}"/>
              </a:ext>
            </a:extLst>
          </p:cNvPr>
          <p:cNvSpPr txBox="1"/>
          <p:nvPr/>
        </p:nvSpPr>
        <p:spPr>
          <a:xfrm>
            <a:off x="744894" y="2081320"/>
            <a:ext cx="5069980" cy="1169551"/>
          </a:xfrm>
          <a:prstGeom prst="rect">
            <a:avLst/>
          </a:prstGeom>
          <a:noFill/>
        </p:spPr>
        <p:txBody>
          <a:bodyPr wrap="square">
            <a:spAutoFit/>
          </a:bodyPr>
          <a:lstStyle/>
          <a:p>
            <a:pPr algn="l"/>
            <a:r>
              <a:rPr lang="en-US" sz="1400" b="0" i="0" dirty="0">
                <a:solidFill>
                  <a:srgbClr val="333333"/>
                </a:solidFill>
                <a:effectLst/>
                <a:latin typeface="OpenSans"/>
              </a:rPr>
              <a:t>It has a peer-to-peer network on which that blockchain operates. </a:t>
            </a:r>
          </a:p>
          <a:p>
            <a:pPr algn="l"/>
            <a:r>
              <a:rPr lang="en-US" sz="1400" b="0" i="0" dirty="0">
                <a:solidFill>
                  <a:srgbClr val="333333"/>
                </a:solidFill>
                <a:effectLst/>
                <a:latin typeface="OpenSans"/>
              </a:rPr>
              <a:t>The node of a blockchain hosts the EVM and the smart contract runs on the EVM. </a:t>
            </a:r>
          </a:p>
          <a:p>
            <a:pPr algn="l"/>
            <a:r>
              <a:rPr lang="en-US" sz="1400" b="0" i="0" dirty="0">
                <a:solidFill>
                  <a:srgbClr val="333333"/>
                </a:solidFill>
                <a:effectLst/>
                <a:latin typeface="OpenSans"/>
              </a:rPr>
              <a:t>The user interfaces of the </a:t>
            </a:r>
            <a:r>
              <a:rPr lang="en-US" sz="1400" b="0" i="0" dirty="0" err="1">
                <a:solidFill>
                  <a:srgbClr val="333333"/>
                </a:solidFill>
                <a:effectLst/>
                <a:latin typeface="OpenSans"/>
              </a:rPr>
              <a:t>Dapp</a:t>
            </a:r>
            <a:r>
              <a:rPr lang="en-US" sz="1400" b="0" i="0" dirty="0">
                <a:solidFill>
                  <a:srgbClr val="333333"/>
                </a:solidFill>
                <a:effectLst/>
                <a:latin typeface="OpenSans"/>
              </a:rPr>
              <a:t> runs on top of this layer, </a:t>
            </a:r>
          </a:p>
          <a:p>
            <a:pPr algn="l"/>
            <a:r>
              <a:rPr lang="en-US" sz="1400" b="0" i="0" dirty="0">
                <a:solidFill>
                  <a:srgbClr val="333333"/>
                </a:solidFill>
                <a:effectLst/>
                <a:latin typeface="OpenSans"/>
              </a:rPr>
              <a:t>they use the smart contract for their logic.</a:t>
            </a:r>
          </a:p>
        </p:txBody>
      </p:sp>
    </p:spTree>
    <p:extLst>
      <p:ext uri="{BB962C8B-B14F-4D97-AF65-F5344CB8AC3E}">
        <p14:creationId xmlns:p14="http://schemas.microsoft.com/office/powerpoint/2010/main" val="2453133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Blockchain Server</a:t>
            </a:r>
          </a:p>
        </p:txBody>
      </p:sp>
      <p:pic>
        <p:nvPicPr>
          <p:cNvPr id="6" name="Content Placeholder 5">
            <a:extLst>
              <a:ext uri="{FF2B5EF4-FFF2-40B4-BE49-F238E27FC236}">
                <a16:creationId xmlns:a16="http://schemas.microsoft.com/office/drawing/2014/main" id="{C1744B26-770D-1A86-0B26-99351509963B}"/>
              </a:ext>
            </a:extLst>
          </p:cNvPr>
          <p:cNvPicPr>
            <a:picLocks noGrp="1" noChangeAspect="1"/>
          </p:cNvPicPr>
          <p:nvPr>
            <p:ph idx="1"/>
          </p:nvPr>
        </p:nvPicPr>
        <p:blipFill rotWithShape="1">
          <a:blip r:embed="rId2"/>
          <a:srcRect l="26198" t="23232" r="15544" b="18229"/>
          <a:stretch/>
        </p:blipFill>
        <p:spPr>
          <a:xfrm>
            <a:off x="6096000" y="2056304"/>
            <a:ext cx="5513675" cy="3116425"/>
          </a:xfrm>
        </p:spPr>
      </p:pic>
      <p:sp>
        <p:nvSpPr>
          <p:cNvPr id="8" name="TextBox 7">
            <a:extLst>
              <a:ext uri="{FF2B5EF4-FFF2-40B4-BE49-F238E27FC236}">
                <a16:creationId xmlns:a16="http://schemas.microsoft.com/office/drawing/2014/main" id="{A92A7606-736A-14C7-2E1B-46156EA7B7D9}"/>
              </a:ext>
            </a:extLst>
          </p:cNvPr>
          <p:cNvSpPr txBox="1"/>
          <p:nvPr/>
        </p:nvSpPr>
        <p:spPr>
          <a:xfrm>
            <a:off x="765110" y="2220686"/>
            <a:ext cx="4851919" cy="1200329"/>
          </a:xfrm>
          <a:prstGeom prst="rect">
            <a:avLst/>
          </a:prstGeom>
          <a:noFill/>
        </p:spPr>
        <p:txBody>
          <a:bodyPr wrap="square" rtlCol="0">
            <a:spAutoFit/>
          </a:bodyPr>
          <a:lstStyle/>
          <a:p>
            <a:pPr algn="l"/>
            <a:r>
              <a:rPr lang="en-US" b="0" i="0" dirty="0">
                <a:solidFill>
                  <a:srgbClr val="333333"/>
                </a:solidFill>
                <a:effectLst/>
                <a:latin typeface="OpenSans"/>
              </a:rPr>
              <a:t>The term blockchain server also helps to differentiate the blockchain, </a:t>
            </a:r>
          </a:p>
          <a:p>
            <a:pPr algn="l"/>
            <a:r>
              <a:rPr lang="en-US" b="0" i="0" dirty="0">
                <a:solidFill>
                  <a:srgbClr val="333333"/>
                </a:solidFill>
                <a:effectLst/>
                <a:latin typeface="OpenSans"/>
              </a:rPr>
              <a:t>the ledger from the protocol services.</a:t>
            </a:r>
          </a:p>
          <a:p>
            <a:endParaRPr lang="en-US" dirty="0"/>
          </a:p>
        </p:txBody>
      </p:sp>
    </p:spTree>
    <p:extLst>
      <p:ext uri="{BB962C8B-B14F-4D97-AF65-F5344CB8AC3E}">
        <p14:creationId xmlns:p14="http://schemas.microsoft.com/office/powerpoint/2010/main" val="3299986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Blockchain Server</a:t>
            </a:r>
          </a:p>
        </p:txBody>
      </p:sp>
      <p:sp>
        <p:nvSpPr>
          <p:cNvPr id="8" name="TextBox 7">
            <a:extLst>
              <a:ext uri="{FF2B5EF4-FFF2-40B4-BE49-F238E27FC236}">
                <a16:creationId xmlns:a16="http://schemas.microsoft.com/office/drawing/2014/main" id="{A92A7606-736A-14C7-2E1B-46156EA7B7D9}"/>
              </a:ext>
            </a:extLst>
          </p:cNvPr>
          <p:cNvSpPr txBox="1"/>
          <p:nvPr/>
        </p:nvSpPr>
        <p:spPr>
          <a:xfrm>
            <a:off x="765110" y="2220686"/>
            <a:ext cx="4312917" cy="2862322"/>
          </a:xfrm>
          <a:prstGeom prst="rect">
            <a:avLst/>
          </a:prstGeom>
          <a:noFill/>
        </p:spPr>
        <p:txBody>
          <a:bodyPr wrap="square" rtlCol="0">
            <a:spAutoFit/>
          </a:bodyPr>
          <a:lstStyle/>
          <a:p>
            <a:pPr algn="l"/>
            <a:r>
              <a:rPr lang="en-US" b="0" i="0" dirty="0">
                <a:solidFill>
                  <a:srgbClr val="333333"/>
                </a:solidFill>
                <a:effectLst/>
                <a:latin typeface="OpenSans"/>
              </a:rPr>
              <a:t>Here we create a single node, Node 0, </a:t>
            </a:r>
          </a:p>
          <a:p>
            <a:pPr algn="l"/>
            <a:r>
              <a:rPr lang="en-US" b="0" i="0" dirty="0">
                <a:solidFill>
                  <a:srgbClr val="333333"/>
                </a:solidFill>
                <a:effectLst/>
                <a:latin typeface="OpenSans"/>
              </a:rPr>
              <a:t>at the genesis node for our blockchain server.</a:t>
            </a:r>
          </a:p>
          <a:p>
            <a:pPr algn="l"/>
            <a:endParaRPr lang="en-US" dirty="0">
              <a:solidFill>
                <a:srgbClr val="333333"/>
              </a:solidFill>
              <a:latin typeface="OpenSans"/>
            </a:endParaRPr>
          </a:p>
          <a:p>
            <a:pPr algn="l"/>
            <a:r>
              <a:rPr lang="en-US" b="0" i="0" dirty="0">
                <a:solidFill>
                  <a:srgbClr val="333333"/>
                </a:solidFill>
                <a:effectLst/>
                <a:latin typeface="OpenSans"/>
              </a:rPr>
              <a:t>The network ID for a blockchain server is 15 as you can observe </a:t>
            </a:r>
          </a:p>
          <a:p>
            <a:pPr algn="l"/>
            <a:r>
              <a:rPr lang="en-US" b="0" i="0" dirty="0">
                <a:solidFill>
                  <a:srgbClr val="333333"/>
                </a:solidFill>
                <a:effectLst/>
                <a:latin typeface="OpenSans"/>
              </a:rPr>
              <a:t>in the third command line, it is still a private local chain.</a:t>
            </a:r>
          </a:p>
          <a:p>
            <a:pPr algn="l"/>
            <a:endParaRPr lang="en-US" b="0" i="0" dirty="0">
              <a:solidFill>
                <a:srgbClr val="333333"/>
              </a:solidFill>
              <a:effectLst/>
              <a:latin typeface="OpenSans"/>
            </a:endParaRPr>
          </a:p>
          <a:p>
            <a:pPr algn="l"/>
            <a:endParaRPr lang="en-US" b="0" i="0" dirty="0">
              <a:solidFill>
                <a:srgbClr val="333333"/>
              </a:solidFill>
              <a:effectLst/>
              <a:latin typeface="OpenSans"/>
            </a:endParaRPr>
          </a:p>
        </p:txBody>
      </p:sp>
      <p:pic>
        <p:nvPicPr>
          <p:cNvPr id="9" name="Content Placeholder 8">
            <a:extLst>
              <a:ext uri="{FF2B5EF4-FFF2-40B4-BE49-F238E27FC236}">
                <a16:creationId xmlns:a16="http://schemas.microsoft.com/office/drawing/2014/main" id="{7BFAA04F-AE18-4272-B523-FCA71D9561C6}"/>
              </a:ext>
            </a:extLst>
          </p:cNvPr>
          <p:cNvPicPr>
            <a:picLocks noGrp="1" noChangeAspect="1"/>
          </p:cNvPicPr>
          <p:nvPr>
            <p:ph idx="1"/>
          </p:nvPr>
        </p:nvPicPr>
        <p:blipFill rotWithShape="1">
          <a:blip r:embed="rId2"/>
          <a:srcRect l="23572" t="22721" r="10088" b="13831"/>
          <a:stretch/>
        </p:blipFill>
        <p:spPr>
          <a:xfrm>
            <a:off x="5203577" y="1898820"/>
            <a:ext cx="6512561" cy="3503605"/>
          </a:xfrm>
          <a:prstGeom prst="rect">
            <a:avLst/>
          </a:prstGeom>
        </p:spPr>
      </p:pic>
    </p:spTree>
    <p:extLst>
      <p:ext uri="{BB962C8B-B14F-4D97-AF65-F5344CB8AC3E}">
        <p14:creationId xmlns:p14="http://schemas.microsoft.com/office/powerpoint/2010/main" val="615211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Blockchain Server</a:t>
            </a:r>
          </a:p>
        </p:txBody>
      </p:sp>
      <p:pic>
        <p:nvPicPr>
          <p:cNvPr id="6" name="Content Placeholder 5">
            <a:extLst>
              <a:ext uri="{FF2B5EF4-FFF2-40B4-BE49-F238E27FC236}">
                <a16:creationId xmlns:a16="http://schemas.microsoft.com/office/drawing/2014/main" id="{07E86B1B-FB58-41F6-922C-E657487DC1C4}"/>
              </a:ext>
            </a:extLst>
          </p:cNvPr>
          <p:cNvPicPr>
            <a:picLocks noGrp="1" noChangeAspect="1"/>
          </p:cNvPicPr>
          <p:nvPr>
            <p:ph idx="1"/>
          </p:nvPr>
        </p:nvPicPr>
        <p:blipFill rotWithShape="1">
          <a:blip r:embed="rId2"/>
          <a:srcRect l="21615" t="21302" r="9512" b="15656"/>
          <a:stretch/>
        </p:blipFill>
        <p:spPr>
          <a:xfrm>
            <a:off x="6096000" y="1912776"/>
            <a:ext cx="5327780" cy="2743200"/>
          </a:xfrm>
        </p:spPr>
      </p:pic>
      <p:sp>
        <p:nvSpPr>
          <p:cNvPr id="7" name="TextBox 6">
            <a:extLst>
              <a:ext uri="{FF2B5EF4-FFF2-40B4-BE49-F238E27FC236}">
                <a16:creationId xmlns:a16="http://schemas.microsoft.com/office/drawing/2014/main" id="{44A88006-2F43-DE4E-E860-70AD9B907759}"/>
              </a:ext>
            </a:extLst>
          </p:cNvPr>
          <p:cNvSpPr txBox="1"/>
          <p:nvPr/>
        </p:nvSpPr>
        <p:spPr>
          <a:xfrm>
            <a:off x="406922" y="1335455"/>
            <a:ext cx="5248153" cy="4801314"/>
          </a:xfrm>
          <a:prstGeom prst="rect">
            <a:avLst/>
          </a:prstGeom>
          <a:noFill/>
        </p:spPr>
        <p:txBody>
          <a:bodyPr wrap="square" rtlCol="0">
            <a:spAutoFit/>
          </a:bodyPr>
          <a:lstStyle/>
          <a:p>
            <a:r>
              <a:rPr lang="en-US" b="0" i="0" dirty="0">
                <a:solidFill>
                  <a:srgbClr val="1F1F1F"/>
                </a:solidFill>
                <a:effectLst/>
                <a:latin typeface="Source Sans Pro" panose="020B0503030403020204" pitchFamily="34" charset="0"/>
              </a:rPr>
              <a:t>Are you curious to know the network IDs for the common public networks?</a:t>
            </a:r>
          </a:p>
          <a:p>
            <a:endParaRPr lang="en-US" dirty="0">
              <a:solidFill>
                <a:srgbClr val="1F1F1F"/>
              </a:solidFill>
              <a:latin typeface="Source Sans Pro" panose="020B0503030403020204" pitchFamily="34" charset="0"/>
            </a:endParaRPr>
          </a:p>
          <a:p>
            <a:pPr algn="l"/>
            <a:r>
              <a:rPr lang="en-US" b="0" i="0" dirty="0">
                <a:solidFill>
                  <a:srgbClr val="333333"/>
                </a:solidFill>
                <a:effectLst/>
                <a:latin typeface="OpenSans"/>
              </a:rPr>
              <a:t>That network ID for the Ethereum main network including metropolis, is 1. </a:t>
            </a:r>
          </a:p>
          <a:p>
            <a:pPr algn="l"/>
            <a:r>
              <a:rPr lang="en-US" b="0" i="0" dirty="0" err="1">
                <a:solidFill>
                  <a:srgbClr val="333333"/>
                </a:solidFill>
                <a:effectLst/>
                <a:latin typeface="OpenSans"/>
              </a:rPr>
              <a:t>Ropsten</a:t>
            </a:r>
            <a:r>
              <a:rPr lang="en-US" b="0" i="0" dirty="0">
                <a:solidFill>
                  <a:srgbClr val="333333"/>
                </a:solidFill>
                <a:effectLst/>
                <a:latin typeface="OpenSans"/>
              </a:rPr>
              <a:t>, the public cross-client Ethereum </a:t>
            </a:r>
            <a:r>
              <a:rPr lang="en-US" b="0" i="0" dirty="0" err="1">
                <a:solidFill>
                  <a:srgbClr val="333333"/>
                </a:solidFill>
                <a:effectLst/>
                <a:latin typeface="OpenSans"/>
              </a:rPr>
              <a:t>testnet</a:t>
            </a:r>
            <a:r>
              <a:rPr lang="en-US" b="0" i="0" dirty="0">
                <a:solidFill>
                  <a:srgbClr val="333333"/>
                </a:solidFill>
                <a:effectLst/>
                <a:latin typeface="OpenSans"/>
              </a:rPr>
              <a:t> is 3, </a:t>
            </a:r>
            <a:r>
              <a:rPr lang="en-US" b="0" i="0" dirty="0" err="1">
                <a:solidFill>
                  <a:srgbClr val="333333"/>
                </a:solidFill>
                <a:effectLst/>
                <a:latin typeface="OpenSans"/>
              </a:rPr>
              <a:t>Rinkeby's</a:t>
            </a:r>
            <a:r>
              <a:rPr lang="en-US" b="0" i="0" dirty="0">
                <a:solidFill>
                  <a:srgbClr val="333333"/>
                </a:solidFill>
                <a:effectLst/>
                <a:latin typeface="OpenSans"/>
              </a:rPr>
              <a:t> network ID is 4.</a:t>
            </a:r>
          </a:p>
          <a:p>
            <a:endParaRPr lang="en-US" dirty="0">
              <a:solidFill>
                <a:srgbClr val="1F1F1F"/>
              </a:solidFill>
              <a:latin typeface="Source Sans Pro" panose="020B0503030403020204" pitchFamily="34" charset="0"/>
            </a:endParaRPr>
          </a:p>
          <a:p>
            <a:pPr algn="l"/>
            <a:r>
              <a:rPr lang="en-US" b="0" i="0" dirty="0">
                <a:solidFill>
                  <a:srgbClr val="333333"/>
                </a:solidFill>
                <a:effectLst/>
                <a:latin typeface="OpenSans"/>
              </a:rPr>
              <a:t>There is even a </a:t>
            </a:r>
            <a:r>
              <a:rPr lang="en-US" b="0" i="0" dirty="0" err="1">
                <a:solidFill>
                  <a:srgbClr val="333333"/>
                </a:solidFill>
                <a:effectLst/>
                <a:latin typeface="OpenSans"/>
              </a:rPr>
              <a:t>Musicoin</a:t>
            </a:r>
            <a:r>
              <a:rPr lang="en-US" b="0" i="0" dirty="0">
                <a:solidFill>
                  <a:srgbClr val="333333"/>
                </a:solidFill>
                <a:effectLst/>
                <a:latin typeface="OpenSans"/>
              </a:rPr>
              <a:t>, the music blockchain, </a:t>
            </a:r>
          </a:p>
          <a:p>
            <a:pPr algn="l"/>
            <a:r>
              <a:rPr lang="en-US" b="0" i="0" dirty="0">
                <a:solidFill>
                  <a:srgbClr val="333333"/>
                </a:solidFill>
                <a:effectLst/>
                <a:latin typeface="OpenSans"/>
              </a:rPr>
              <a:t>with network ID 7762959. </a:t>
            </a:r>
          </a:p>
          <a:p>
            <a:pPr algn="l"/>
            <a:r>
              <a:rPr lang="en-US" b="0" i="0" dirty="0">
                <a:solidFill>
                  <a:srgbClr val="333333"/>
                </a:solidFill>
                <a:effectLst/>
                <a:latin typeface="OpenSans"/>
              </a:rPr>
              <a:t>When you deploy a public blockchain, </a:t>
            </a:r>
          </a:p>
          <a:p>
            <a:pPr algn="l"/>
            <a:r>
              <a:rPr lang="en-US" b="0" i="0" dirty="0">
                <a:solidFill>
                  <a:srgbClr val="333333"/>
                </a:solidFill>
                <a:effectLst/>
                <a:latin typeface="OpenSans"/>
              </a:rPr>
              <a:t>you should be aware of the network IDs of other public nets. </a:t>
            </a:r>
          </a:p>
          <a:p>
            <a:pPr algn="l"/>
            <a:r>
              <a:rPr lang="en-US" b="0" i="0" dirty="0">
                <a:solidFill>
                  <a:srgbClr val="333333"/>
                </a:solidFill>
                <a:effectLst/>
                <a:latin typeface="OpenSans"/>
              </a:rPr>
              <a:t>Also, when you're in a private environment, </a:t>
            </a:r>
          </a:p>
          <a:p>
            <a:pPr algn="l"/>
            <a:r>
              <a:rPr lang="en-US" b="0" i="0" dirty="0">
                <a:solidFill>
                  <a:srgbClr val="333333"/>
                </a:solidFill>
                <a:effectLst/>
                <a:latin typeface="OpenSans"/>
              </a:rPr>
              <a:t>you should be aware of the other network IDs in use if there are any.</a:t>
            </a:r>
          </a:p>
          <a:p>
            <a:endParaRPr lang="en-US" dirty="0"/>
          </a:p>
        </p:txBody>
      </p:sp>
    </p:spTree>
    <p:extLst>
      <p:ext uri="{BB962C8B-B14F-4D97-AF65-F5344CB8AC3E}">
        <p14:creationId xmlns:p14="http://schemas.microsoft.com/office/powerpoint/2010/main" val="2283591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Blockchain Server</a:t>
            </a:r>
          </a:p>
        </p:txBody>
      </p:sp>
      <p:sp>
        <p:nvSpPr>
          <p:cNvPr id="7" name="TextBox 6">
            <a:extLst>
              <a:ext uri="{FF2B5EF4-FFF2-40B4-BE49-F238E27FC236}">
                <a16:creationId xmlns:a16="http://schemas.microsoft.com/office/drawing/2014/main" id="{44A88006-2F43-DE4E-E860-70AD9B907759}"/>
              </a:ext>
            </a:extLst>
          </p:cNvPr>
          <p:cNvSpPr txBox="1"/>
          <p:nvPr/>
        </p:nvSpPr>
        <p:spPr>
          <a:xfrm>
            <a:off x="406922" y="1335455"/>
            <a:ext cx="5514484" cy="3970318"/>
          </a:xfrm>
          <a:prstGeom prst="rect">
            <a:avLst/>
          </a:prstGeom>
          <a:noFill/>
        </p:spPr>
        <p:txBody>
          <a:bodyPr wrap="square" rtlCol="0">
            <a:spAutoFit/>
          </a:bodyPr>
          <a:lstStyle/>
          <a:p>
            <a:pPr algn="l"/>
            <a:r>
              <a:rPr lang="en-US" b="0" i="0" dirty="0">
                <a:solidFill>
                  <a:srgbClr val="333333"/>
                </a:solidFill>
                <a:effectLst/>
                <a:latin typeface="OpenSans"/>
              </a:rPr>
              <a:t>In the case shown, we are using </a:t>
            </a:r>
            <a:r>
              <a:rPr lang="en-US" b="0" i="0" dirty="0" err="1">
                <a:solidFill>
                  <a:srgbClr val="333333"/>
                </a:solidFill>
                <a:effectLst/>
                <a:latin typeface="OpenSans"/>
              </a:rPr>
              <a:t>geth</a:t>
            </a:r>
            <a:r>
              <a:rPr lang="en-US" b="0" i="0" dirty="0">
                <a:solidFill>
                  <a:srgbClr val="333333"/>
                </a:solidFill>
                <a:effectLst/>
                <a:latin typeface="OpenSans"/>
              </a:rPr>
              <a:t> command, </a:t>
            </a:r>
          </a:p>
          <a:p>
            <a:pPr algn="l"/>
            <a:r>
              <a:rPr lang="en-US" b="0" i="0" dirty="0">
                <a:solidFill>
                  <a:srgbClr val="333333"/>
                </a:solidFill>
                <a:effectLst/>
                <a:latin typeface="OpenSans"/>
              </a:rPr>
              <a:t>provided by Ethereum server recently installed.</a:t>
            </a:r>
          </a:p>
          <a:p>
            <a:pPr algn="l"/>
            <a:endParaRPr lang="en-US" dirty="0">
              <a:solidFill>
                <a:srgbClr val="333333"/>
              </a:solidFill>
              <a:latin typeface="OpenSans"/>
            </a:endParaRPr>
          </a:p>
          <a:p>
            <a:pPr algn="l"/>
            <a:r>
              <a:rPr lang="en-US" b="0" i="0" dirty="0">
                <a:solidFill>
                  <a:srgbClr val="1F1F1F"/>
                </a:solidFill>
                <a:effectLst/>
                <a:latin typeface="Source Sans Pro" panose="020B0503030403020204" pitchFamily="34" charset="0"/>
              </a:rPr>
              <a:t>We use </a:t>
            </a:r>
            <a:r>
              <a:rPr lang="en-US" b="0" i="0" dirty="0" err="1">
                <a:solidFill>
                  <a:srgbClr val="1F1F1F"/>
                </a:solidFill>
                <a:effectLst/>
                <a:latin typeface="Source Sans Pro" panose="020B0503030403020204" pitchFamily="34" charset="0"/>
              </a:rPr>
              <a:t>geth</a:t>
            </a:r>
            <a:r>
              <a:rPr lang="en-US" b="0" i="0" dirty="0">
                <a:solidFill>
                  <a:srgbClr val="1F1F1F"/>
                </a:solidFill>
                <a:effectLst/>
                <a:latin typeface="Source Sans Pro" panose="020B0503030403020204" pitchFamily="34" charset="0"/>
              </a:rPr>
              <a:t> command to install a node by creating a new account number</a:t>
            </a:r>
            <a:r>
              <a:rPr lang="en-US" b="0" i="0" dirty="0">
                <a:solidFill>
                  <a:srgbClr val="333333"/>
                </a:solidFill>
                <a:effectLst/>
                <a:latin typeface="OpenSans"/>
              </a:rPr>
              <a:t>. </a:t>
            </a:r>
            <a:r>
              <a:rPr lang="en-US" dirty="0">
                <a:solidFill>
                  <a:srgbClr val="1F1F1F"/>
                </a:solidFill>
                <a:latin typeface="Source Sans Pro" panose="020B0503030403020204" pitchFamily="34" charset="0"/>
              </a:rPr>
              <a:t>A</a:t>
            </a:r>
            <a:r>
              <a:rPr lang="en-US" b="0" i="0" dirty="0">
                <a:solidFill>
                  <a:srgbClr val="1F1F1F"/>
                </a:solidFill>
                <a:effectLst/>
                <a:latin typeface="Source Sans Pro" panose="020B0503030403020204" pitchFamily="34" charset="0"/>
              </a:rPr>
              <a:t>n externally owned account, EOA.</a:t>
            </a:r>
          </a:p>
          <a:p>
            <a:pPr algn="l"/>
            <a:endParaRPr lang="en-US" dirty="0">
              <a:solidFill>
                <a:srgbClr val="1F1F1F"/>
              </a:solidFill>
              <a:latin typeface="Source Sans Pro" panose="020B0503030403020204" pitchFamily="34" charset="0"/>
            </a:endParaRPr>
          </a:p>
          <a:p>
            <a:pPr algn="l"/>
            <a:r>
              <a:rPr lang="en-US" b="0" i="0" dirty="0">
                <a:solidFill>
                  <a:srgbClr val="333333"/>
                </a:solidFill>
                <a:effectLst/>
                <a:latin typeface="OpenSans"/>
              </a:rPr>
              <a:t>We then initialize the node using a custom genesis block that has a specification, </a:t>
            </a:r>
          </a:p>
          <a:p>
            <a:pPr algn="l"/>
            <a:r>
              <a:rPr lang="en-US" b="0" i="0" dirty="0">
                <a:solidFill>
                  <a:srgbClr val="333333"/>
                </a:solidFill>
                <a:effectLst/>
                <a:latin typeface="OpenSans"/>
              </a:rPr>
              <a:t>the first block of the chain.</a:t>
            </a:r>
          </a:p>
          <a:p>
            <a:pPr algn="l"/>
            <a:endParaRPr lang="en-US" b="0" i="0" dirty="0">
              <a:solidFill>
                <a:srgbClr val="1F1F1F"/>
              </a:solidFill>
              <a:effectLst/>
              <a:latin typeface="Source Sans Pro" panose="020B0503030403020204" pitchFamily="34" charset="0"/>
            </a:endParaRPr>
          </a:p>
          <a:p>
            <a:pPr algn="l"/>
            <a:r>
              <a:rPr lang="en-US" b="0" i="0" dirty="0">
                <a:solidFill>
                  <a:srgbClr val="333333"/>
                </a:solidFill>
                <a:effectLst/>
                <a:latin typeface="OpenSans"/>
              </a:rPr>
              <a:t>Finally, we specify the network ID and </a:t>
            </a:r>
          </a:p>
          <a:p>
            <a:pPr algn="l"/>
            <a:r>
              <a:rPr lang="en-US" b="0" i="0" dirty="0">
                <a:solidFill>
                  <a:srgbClr val="333333"/>
                </a:solidFill>
                <a:effectLst/>
                <a:latin typeface="OpenSans"/>
              </a:rPr>
              <a:t>the port to buy into for the node that interact with the blockchain.</a:t>
            </a:r>
          </a:p>
        </p:txBody>
      </p:sp>
      <p:pic>
        <p:nvPicPr>
          <p:cNvPr id="8" name="Content Placeholder 7">
            <a:extLst>
              <a:ext uri="{FF2B5EF4-FFF2-40B4-BE49-F238E27FC236}">
                <a16:creationId xmlns:a16="http://schemas.microsoft.com/office/drawing/2014/main" id="{32D1B52C-D58F-7C92-1B31-1274069C96CC}"/>
              </a:ext>
            </a:extLst>
          </p:cNvPr>
          <p:cNvPicPr>
            <a:picLocks noGrp="1" noChangeAspect="1"/>
          </p:cNvPicPr>
          <p:nvPr>
            <p:ph idx="1"/>
          </p:nvPr>
        </p:nvPicPr>
        <p:blipFill rotWithShape="1">
          <a:blip r:embed="rId2"/>
          <a:srcRect l="23062" t="20444" r="11925" b="15039"/>
          <a:stretch/>
        </p:blipFill>
        <p:spPr>
          <a:xfrm>
            <a:off x="6536927" y="1875453"/>
            <a:ext cx="5029201" cy="2807338"/>
          </a:xfrm>
        </p:spPr>
      </p:pic>
    </p:spTree>
    <p:extLst>
      <p:ext uri="{BB962C8B-B14F-4D97-AF65-F5344CB8AC3E}">
        <p14:creationId xmlns:p14="http://schemas.microsoft.com/office/powerpoint/2010/main" val="2484687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Blockchain Server</a:t>
            </a:r>
          </a:p>
        </p:txBody>
      </p:sp>
      <p:sp>
        <p:nvSpPr>
          <p:cNvPr id="7" name="TextBox 6">
            <a:extLst>
              <a:ext uri="{FF2B5EF4-FFF2-40B4-BE49-F238E27FC236}">
                <a16:creationId xmlns:a16="http://schemas.microsoft.com/office/drawing/2014/main" id="{44A88006-2F43-DE4E-E860-70AD9B907759}"/>
              </a:ext>
            </a:extLst>
          </p:cNvPr>
          <p:cNvSpPr txBox="1"/>
          <p:nvPr/>
        </p:nvSpPr>
        <p:spPr>
          <a:xfrm>
            <a:off x="581516" y="1443841"/>
            <a:ext cx="5514484" cy="3970318"/>
          </a:xfrm>
          <a:prstGeom prst="rect">
            <a:avLst/>
          </a:prstGeom>
          <a:noFill/>
        </p:spPr>
        <p:txBody>
          <a:bodyPr wrap="square" rtlCol="0">
            <a:spAutoFit/>
          </a:bodyPr>
          <a:lstStyle/>
          <a:p>
            <a:pPr algn="l"/>
            <a:r>
              <a:rPr lang="en-US" b="0" i="0" dirty="0">
                <a:solidFill>
                  <a:srgbClr val="333333"/>
                </a:solidFill>
                <a:effectLst/>
                <a:latin typeface="OpenSans"/>
              </a:rPr>
              <a:t>At the bottom, you will see the Ethereum node, </a:t>
            </a:r>
            <a:r>
              <a:rPr lang="en-US" b="0" i="0" dirty="0" err="1">
                <a:solidFill>
                  <a:srgbClr val="333333"/>
                </a:solidFill>
                <a:effectLst/>
                <a:latin typeface="OpenSans"/>
              </a:rPr>
              <a:t>enode</a:t>
            </a:r>
            <a:r>
              <a:rPr lang="en-US" b="0" i="0" dirty="0">
                <a:solidFill>
                  <a:srgbClr val="333333"/>
                </a:solidFill>
                <a:effectLst/>
                <a:latin typeface="OpenSans"/>
              </a:rPr>
              <a:t> address for this genesis node or the </a:t>
            </a:r>
            <a:r>
              <a:rPr lang="en-US" b="0" i="0" dirty="0" err="1">
                <a:solidFill>
                  <a:srgbClr val="333333"/>
                </a:solidFill>
                <a:effectLst/>
                <a:latin typeface="OpenSans"/>
              </a:rPr>
              <a:t>bootnode</a:t>
            </a:r>
            <a:r>
              <a:rPr lang="en-US" b="0" i="0" dirty="0">
                <a:solidFill>
                  <a:srgbClr val="333333"/>
                </a:solidFill>
                <a:effectLst/>
                <a:latin typeface="OpenSans"/>
              </a:rPr>
              <a:t> created.</a:t>
            </a:r>
          </a:p>
          <a:p>
            <a:pPr algn="l"/>
            <a:endParaRPr lang="en-US" dirty="0">
              <a:solidFill>
                <a:srgbClr val="333333"/>
              </a:solidFill>
              <a:latin typeface="OpenSans"/>
            </a:endParaRPr>
          </a:p>
          <a:p>
            <a:pPr algn="l"/>
            <a:r>
              <a:rPr lang="en-US" b="0" i="0" dirty="0">
                <a:solidFill>
                  <a:srgbClr val="333333"/>
                </a:solidFill>
                <a:effectLst/>
                <a:latin typeface="OpenSans"/>
              </a:rPr>
              <a:t>Recall that a peer-to-peer network </a:t>
            </a:r>
          </a:p>
          <a:p>
            <a:pPr algn="l"/>
            <a:r>
              <a:rPr lang="en-US" b="0" i="0" dirty="0">
                <a:solidFill>
                  <a:srgbClr val="333333"/>
                </a:solidFill>
                <a:effectLst/>
                <a:latin typeface="OpenSans"/>
              </a:rPr>
              <a:t>is one of the fundamental concepts in blockchain technology.</a:t>
            </a:r>
          </a:p>
          <a:p>
            <a:pPr algn="l"/>
            <a:endParaRPr lang="en-US" dirty="0">
              <a:solidFill>
                <a:srgbClr val="333333"/>
              </a:solidFill>
              <a:latin typeface="OpenSans"/>
            </a:endParaRPr>
          </a:p>
          <a:p>
            <a:pPr algn="l"/>
            <a:r>
              <a:rPr lang="en-US" b="0" i="0" dirty="0">
                <a:solidFill>
                  <a:srgbClr val="333333"/>
                </a:solidFill>
                <a:effectLst/>
                <a:latin typeface="OpenSans"/>
              </a:rPr>
              <a:t>We have not listed all the commands needed for the networking details. </a:t>
            </a:r>
          </a:p>
          <a:p>
            <a:pPr algn="l"/>
            <a:r>
              <a:rPr lang="en-US" b="0" i="0" dirty="0">
                <a:solidFill>
                  <a:srgbClr val="333333"/>
                </a:solidFill>
                <a:effectLst/>
                <a:latin typeface="OpenSans"/>
              </a:rPr>
              <a:t>That is beyond the scope of this course, the focus of which is on </a:t>
            </a:r>
            <a:r>
              <a:rPr lang="en-US" b="0" i="0" dirty="0" err="1">
                <a:solidFill>
                  <a:srgbClr val="333333"/>
                </a:solidFill>
                <a:effectLst/>
                <a:latin typeface="OpenSans"/>
              </a:rPr>
              <a:t>Dapp</a:t>
            </a:r>
            <a:r>
              <a:rPr lang="en-US" b="0" i="0" dirty="0">
                <a:solidFill>
                  <a:srgbClr val="333333"/>
                </a:solidFill>
                <a:effectLst/>
                <a:latin typeface="OpenSans"/>
              </a:rPr>
              <a:t> development. </a:t>
            </a:r>
          </a:p>
          <a:p>
            <a:pPr algn="l"/>
            <a:r>
              <a:rPr lang="en-US" b="0" i="0" dirty="0">
                <a:solidFill>
                  <a:srgbClr val="333333"/>
                </a:solidFill>
                <a:effectLst/>
                <a:latin typeface="OpenSans"/>
              </a:rPr>
              <a:t>We have completed the creation of one node, </a:t>
            </a:r>
          </a:p>
          <a:p>
            <a:pPr algn="l"/>
            <a:r>
              <a:rPr lang="en-US" b="0" i="0" dirty="0">
                <a:solidFill>
                  <a:srgbClr val="333333"/>
                </a:solidFill>
                <a:effectLst/>
                <a:latin typeface="OpenSans"/>
              </a:rPr>
              <a:t>let's now create at least one more peer node.</a:t>
            </a:r>
            <a:endParaRPr lang="en-US" dirty="0">
              <a:solidFill>
                <a:srgbClr val="333333"/>
              </a:solidFill>
              <a:latin typeface="OpenSans"/>
            </a:endParaRPr>
          </a:p>
          <a:p>
            <a:pPr algn="l"/>
            <a:endParaRPr lang="en-US"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B0AC3986-8459-ACBE-C344-FB38F400454B}"/>
              </a:ext>
            </a:extLst>
          </p:cNvPr>
          <p:cNvPicPr>
            <a:picLocks noGrp="1" noChangeAspect="1"/>
          </p:cNvPicPr>
          <p:nvPr>
            <p:ph idx="1"/>
          </p:nvPr>
        </p:nvPicPr>
        <p:blipFill rotWithShape="1">
          <a:blip r:embed="rId2"/>
          <a:srcRect l="23424" t="21516" r="11081" b="15039"/>
          <a:stretch/>
        </p:blipFill>
        <p:spPr>
          <a:xfrm>
            <a:off x="6229442" y="2048657"/>
            <a:ext cx="5555636" cy="3027195"/>
          </a:xfrm>
        </p:spPr>
      </p:pic>
    </p:spTree>
    <p:extLst>
      <p:ext uri="{BB962C8B-B14F-4D97-AF65-F5344CB8AC3E}">
        <p14:creationId xmlns:p14="http://schemas.microsoft.com/office/powerpoint/2010/main" val="2879327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sp>
        <p:nvSpPr>
          <p:cNvPr id="4" name="Content Placeholder 3">
            <a:extLst>
              <a:ext uri="{FF2B5EF4-FFF2-40B4-BE49-F238E27FC236}">
                <a16:creationId xmlns:a16="http://schemas.microsoft.com/office/drawing/2014/main" id="{F5879E4F-B0A6-CEAF-759A-2BEB6909B3DB}"/>
              </a:ext>
            </a:extLst>
          </p:cNvPr>
          <p:cNvSpPr>
            <a:spLocks noGrp="1"/>
          </p:cNvSpPr>
          <p:nvPr>
            <p:ph idx="1"/>
          </p:nvPr>
        </p:nvSpPr>
        <p:spPr>
          <a:xfrm>
            <a:off x="838200" y="1827712"/>
            <a:ext cx="6409677" cy="3396796"/>
          </a:xfrm>
        </p:spPr>
        <p:txBody>
          <a:bodyPr>
            <a:normAutofit/>
          </a:bodyPr>
          <a:lstStyle/>
          <a:p>
            <a:pPr marL="0" indent="0" algn="just">
              <a:buNone/>
            </a:pPr>
            <a:r>
              <a:rPr lang="en-US" sz="2200" dirty="0">
                <a:solidFill>
                  <a:srgbClr val="333333"/>
                </a:solidFill>
                <a:latin typeface="OpenSans"/>
              </a:rPr>
              <a:t>The algorithm for consensus is called proof-of -work protocol, since it involves work a computational power to solve the puzzle and to claim the right to form the next block. Transaction zero, index zero of the confirmed block is created by the miner of the block. It has a special UTXO and does not have any input UTXO. It is called the </a:t>
            </a:r>
            <a:r>
              <a:rPr lang="en-US" sz="2200" dirty="0" err="1">
                <a:solidFill>
                  <a:srgbClr val="333333"/>
                </a:solidFill>
                <a:latin typeface="OpenSans"/>
              </a:rPr>
              <a:t>coinbase</a:t>
            </a:r>
            <a:r>
              <a:rPr lang="en-US" sz="2200" dirty="0">
                <a:solidFill>
                  <a:srgbClr val="333333"/>
                </a:solidFill>
                <a:latin typeface="OpenSans"/>
              </a:rPr>
              <a:t> transaction that generates a minor's fees for the block creation. Currently, the minor's fees is 12.5 BTC for a bitcoin.</a:t>
            </a:r>
            <a:endParaRPr lang="en-US" sz="2200" dirty="0"/>
          </a:p>
        </p:txBody>
      </p:sp>
      <p:pic>
        <p:nvPicPr>
          <p:cNvPr id="7" name="Picture 6">
            <a:extLst>
              <a:ext uri="{FF2B5EF4-FFF2-40B4-BE49-F238E27FC236}">
                <a16:creationId xmlns:a16="http://schemas.microsoft.com/office/drawing/2014/main" id="{C8D87C4F-7DED-DD55-3E50-E4D1939D5CDB}"/>
              </a:ext>
            </a:extLst>
          </p:cNvPr>
          <p:cNvPicPr>
            <a:picLocks noChangeAspect="1"/>
          </p:cNvPicPr>
          <p:nvPr/>
        </p:nvPicPr>
        <p:blipFill>
          <a:blip r:embed="rId2"/>
          <a:stretch>
            <a:fillRect/>
          </a:stretch>
        </p:blipFill>
        <p:spPr>
          <a:xfrm>
            <a:off x="7736569" y="1827712"/>
            <a:ext cx="4180113" cy="2491273"/>
          </a:xfrm>
          <a:prstGeom prst="rect">
            <a:avLst/>
          </a:prstGeom>
        </p:spPr>
      </p:pic>
      <p:sp>
        <p:nvSpPr>
          <p:cNvPr id="9" name="TextBox 8">
            <a:extLst>
              <a:ext uri="{FF2B5EF4-FFF2-40B4-BE49-F238E27FC236}">
                <a16:creationId xmlns:a16="http://schemas.microsoft.com/office/drawing/2014/main" id="{2A734233-081C-53EA-835D-9316CE869325}"/>
              </a:ext>
            </a:extLst>
          </p:cNvPr>
          <p:cNvSpPr txBox="1"/>
          <p:nvPr/>
        </p:nvSpPr>
        <p:spPr>
          <a:xfrm>
            <a:off x="1331650" y="4967055"/>
            <a:ext cx="10515600" cy="646331"/>
          </a:xfrm>
          <a:prstGeom prst="rect">
            <a:avLst/>
          </a:prstGeom>
          <a:noFill/>
        </p:spPr>
        <p:txBody>
          <a:bodyPr wrap="square">
            <a:spAutoFit/>
          </a:bodyPr>
          <a:lstStyle/>
          <a:p>
            <a:r>
              <a:rPr lang="en-US" dirty="0"/>
              <a:t>To summarize, the main operations in a blockchain are transaction validation and block creation with the consensus of the participants.</a:t>
            </a:r>
          </a:p>
        </p:txBody>
      </p:sp>
    </p:spTree>
    <p:extLst>
      <p:ext uri="{BB962C8B-B14F-4D97-AF65-F5344CB8AC3E}">
        <p14:creationId xmlns:p14="http://schemas.microsoft.com/office/powerpoint/2010/main" val="41369624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Blockchain Server</a:t>
            </a:r>
          </a:p>
        </p:txBody>
      </p:sp>
      <p:sp>
        <p:nvSpPr>
          <p:cNvPr id="7" name="TextBox 6">
            <a:extLst>
              <a:ext uri="{FF2B5EF4-FFF2-40B4-BE49-F238E27FC236}">
                <a16:creationId xmlns:a16="http://schemas.microsoft.com/office/drawing/2014/main" id="{44A88006-2F43-DE4E-E860-70AD9B907759}"/>
              </a:ext>
            </a:extLst>
          </p:cNvPr>
          <p:cNvSpPr txBox="1"/>
          <p:nvPr/>
        </p:nvSpPr>
        <p:spPr>
          <a:xfrm>
            <a:off x="581515" y="1443841"/>
            <a:ext cx="6715929" cy="5078313"/>
          </a:xfrm>
          <a:prstGeom prst="rect">
            <a:avLst/>
          </a:prstGeom>
          <a:noFill/>
        </p:spPr>
        <p:txBody>
          <a:bodyPr wrap="square" rtlCol="0">
            <a:spAutoFit/>
          </a:bodyPr>
          <a:lstStyle/>
          <a:p>
            <a:pPr algn="l"/>
            <a:r>
              <a:rPr lang="en-US" b="0" i="0" dirty="0">
                <a:solidFill>
                  <a:srgbClr val="333333"/>
                </a:solidFill>
                <a:effectLst/>
                <a:latin typeface="OpenSans"/>
              </a:rPr>
              <a:t>We have not listed all the commands needed for the networking details. </a:t>
            </a:r>
          </a:p>
          <a:p>
            <a:pPr algn="l"/>
            <a:r>
              <a:rPr lang="en-US" b="0" i="0" dirty="0">
                <a:solidFill>
                  <a:srgbClr val="333333"/>
                </a:solidFill>
                <a:effectLst/>
                <a:latin typeface="OpenSans"/>
              </a:rPr>
              <a:t>That is beyond the scope of this course, the focus of which is on </a:t>
            </a:r>
            <a:r>
              <a:rPr lang="en-US" b="0" i="0" dirty="0" err="1">
                <a:solidFill>
                  <a:srgbClr val="333333"/>
                </a:solidFill>
                <a:effectLst/>
                <a:latin typeface="OpenSans"/>
              </a:rPr>
              <a:t>Dapp</a:t>
            </a:r>
            <a:r>
              <a:rPr lang="en-US" b="0" i="0" dirty="0">
                <a:solidFill>
                  <a:srgbClr val="333333"/>
                </a:solidFill>
                <a:effectLst/>
                <a:latin typeface="OpenSans"/>
              </a:rPr>
              <a:t> development. </a:t>
            </a:r>
          </a:p>
          <a:p>
            <a:pPr algn="l"/>
            <a:r>
              <a:rPr lang="en-US" b="0" i="0" dirty="0">
                <a:solidFill>
                  <a:srgbClr val="333333"/>
                </a:solidFill>
                <a:effectLst/>
                <a:latin typeface="OpenSans"/>
              </a:rPr>
              <a:t>We have completed the creation of one node, </a:t>
            </a:r>
          </a:p>
          <a:p>
            <a:pPr algn="l"/>
            <a:r>
              <a:rPr lang="en-US" b="0" i="0" dirty="0">
                <a:solidFill>
                  <a:srgbClr val="333333"/>
                </a:solidFill>
                <a:effectLst/>
                <a:latin typeface="OpenSans"/>
              </a:rPr>
              <a:t>let's now create at least one more peer node.</a:t>
            </a:r>
          </a:p>
          <a:p>
            <a:pPr algn="l"/>
            <a:endParaRPr lang="en-US" dirty="0">
              <a:solidFill>
                <a:srgbClr val="333333"/>
              </a:solidFill>
              <a:latin typeface="OpenSans"/>
            </a:endParaRPr>
          </a:p>
          <a:p>
            <a:pPr algn="l"/>
            <a:r>
              <a:rPr lang="en-US" b="0" i="0" dirty="0">
                <a:solidFill>
                  <a:srgbClr val="333333"/>
                </a:solidFill>
                <a:effectLst/>
                <a:latin typeface="OpenSans"/>
              </a:rPr>
              <a:t>Here we are creating node one, and </a:t>
            </a:r>
          </a:p>
          <a:p>
            <a:pPr algn="l"/>
            <a:r>
              <a:rPr lang="en-US" b="0" i="0" dirty="0">
                <a:solidFill>
                  <a:srgbClr val="333333"/>
                </a:solidFill>
                <a:effectLst/>
                <a:latin typeface="OpenSans"/>
              </a:rPr>
              <a:t>adding it as a peer node to the </a:t>
            </a:r>
            <a:r>
              <a:rPr lang="en-US" b="0" i="0" dirty="0" err="1">
                <a:solidFill>
                  <a:srgbClr val="333333"/>
                </a:solidFill>
                <a:effectLst/>
                <a:latin typeface="OpenSans"/>
              </a:rPr>
              <a:t>bootnode</a:t>
            </a:r>
            <a:r>
              <a:rPr lang="en-US" b="0" i="0" dirty="0">
                <a:solidFill>
                  <a:srgbClr val="333333"/>
                </a:solidFill>
                <a:effectLst/>
                <a:latin typeface="OpenSans"/>
              </a:rPr>
              <a:t> we created earlier.</a:t>
            </a:r>
          </a:p>
          <a:p>
            <a:pPr algn="l"/>
            <a:endParaRPr lang="en-US" b="0" i="0" dirty="0">
              <a:solidFill>
                <a:srgbClr val="333333"/>
              </a:solidFill>
              <a:effectLst/>
              <a:latin typeface="OpenSans"/>
            </a:endParaRPr>
          </a:p>
          <a:p>
            <a:pPr algn="l"/>
            <a:r>
              <a:rPr lang="en-US" b="0" i="0" dirty="0">
                <a:solidFill>
                  <a:srgbClr val="333333"/>
                </a:solidFill>
                <a:effectLst/>
                <a:latin typeface="OpenSans"/>
              </a:rPr>
              <a:t>After creation of this node, observe that we are using admin APIs, </a:t>
            </a:r>
            <a:r>
              <a:rPr lang="en-US" b="0" i="0" dirty="0" err="1">
                <a:solidFill>
                  <a:srgbClr val="333333"/>
                </a:solidFill>
                <a:effectLst/>
                <a:latin typeface="OpenSans"/>
              </a:rPr>
              <a:t>addpeer</a:t>
            </a:r>
            <a:r>
              <a:rPr lang="en-US" b="0" i="0" dirty="0">
                <a:solidFill>
                  <a:srgbClr val="333333"/>
                </a:solidFill>
                <a:effectLst/>
                <a:latin typeface="OpenSans"/>
              </a:rPr>
              <a:t> command, </a:t>
            </a:r>
          </a:p>
          <a:p>
            <a:pPr algn="l"/>
            <a:r>
              <a:rPr lang="en-US" b="0" i="0" dirty="0">
                <a:solidFill>
                  <a:srgbClr val="333333"/>
                </a:solidFill>
                <a:effectLst/>
                <a:latin typeface="OpenSans"/>
              </a:rPr>
              <a:t>the fourth command, and the </a:t>
            </a:r>
            <a:r>
              <a:rPr lang="en-US" b="0" i="0" dirty="0" err="1">
                <a:solidFill>
                  <a:srgbClr val="333333"/>
                </a:solidFill>
                <a:effectLst/>
                <a:latin typeface="OpenSans"/>
              </a:rPr>
              <a:t>enode</a:t>
            </a:r>
            <a:r>
              <a:rPr lang="en-US" b="0" i="0" dirty="0">
                <a:solidFill>
                  <a:srgbClr val="333333"/>
                </a:solidFill>
                <a:effectLst/>
                <a:latin typeface="OpenSans"/>
              </a:rPr>
              <a:t> address of the </a:t>
            </a:r>
            <a:r>
              <a:rPr lang="en-US" b="0" i="0" dirty="0" err="1">
                <a:solidFill>
                  <a:srgbClr val="333333"/>
                </a:solidFill>
                <a:effectLst/>
                <a:latin typeface="OpenSans"/>
              </a:rPr>
              <a:t>bootnode</a:t>
            </a:r>
            <a:r>
              <a:rPr lang="en-US" b="0" i="0" dirty="0">
                <a:solidFill>
                  <a:srgbClr val="333333"/>
                </a:solidFill>
                <a:effectLst/>
                <a:latin typeface="OpenSans"/>
              </a:rPr>
              <a:t> we created earlier.</a:t>
            </a:r>
          </a:p>
          <a:p>
            <a:pPr algn="l"/>
            <a:endParaRPr lang="en-US" dirty="0">
              <a:solidFill>
                <a:srgbClr val="333333"/>
              </a:solidFill>
              <a:latin typeface="OpenSans"/>
            </a:endParaRPr>
          </a:p>
          <a:p>
            <a:pPr algn="l"/>
            <a:r>
              <a:rPr lang="en-US" b="0" i="0" dirty="0">
                <a:solidFill>
                  <a:srgbClr val="333333"/>
                </a:solidFill>
                <a:effectLst/>
                <a:latin typeface="OpenSans"/>
              </a:rPr>
              <a:t>The IP address and the binding port of the </a:t>
            </a:r>
            <a:r>
              <a:rPr lang="en-US" b="0" i="0" dirty="0" err="1">
                <a:solidFill>
                  <a:srgbClr val="333333"/>
                </a:solidFill>
                <a:effectLst/>
                <a:latin typeface="OpenSans"/>
              </a:rPr>
              <a:t>bootnode</a:t>
            </a:r>
            <a:r>
              <a:rPr lang="en-US" b="0" i="0" dirty="0">
                <a:solidFill>
                  <a:srgbClr val="333333"/>
                </a:solidFill>
                <a:effectLst/>
                <a:latin typeface="OpenSans"/>
              </a:rPr>
              <a:t>, 303xx, </a:t>
            </a:r>
          </a:p>
          <a:p>
            <a:pPr algn="l"/>
            <a:r>
              <a:rPr lang="en-US" b="0" i="0" dirty="0">
                <a:solidFill>
                  <a:srgbClr val="333333"/>
                </a:solidFill>
                <a:effectLst/>
                <a:latin typeface="OpenSans"/>
              </a:rPr>
              <a:t>which represents the port number of the original node 0 that we create.</a:t>
            </a:r>
          </a:p>
        </p:txBody>
      </p:sp>
      <p:pic>
        <p:nvPicPr>
          <p:cNvPr id="8" name="Content Placeholder 7">
            <a:extLst>
              <a:ext uri="{FF2B5EF4-FFF2-40B4-BE49-F238E27FC236}">
                <a16:creationId xmlns:a16="http://schemas.microsoft.com/office/drawing/2014/main" id="{8CD39935-8FBC-6235-E878-CA19E620CD2C}"/>
              </a:ext>
            </a:extLst>
          </p:cNvPr>
          <p:cNvPicPr>
            <a:picLocks noGrp="1" noChangeAspect="1"/>
          </p:cNvPicPr>
          <p:nvPr>
            <p:ph idx="1"/>
          </p:nvPr>
        </p:nvPicPr>
        <p:blipFill rotWithShape="1">
          <a:blip r:embed="rId2"/>
          <a:srcRect l="22701" t="21088" r="12649" b="15440"/>
          <a:stretch/>
        </p:blipFill>
        <p:spPr>
          <a:xfrm>
            <a:off x="7483875" y="2171985"/>
            <a:ext cx="4552433" cy="2514030"/>
          </a:xfrm>
        </p:spPr>
      </p:pic>
    </p:spTree>
    <p:extLst>
      <p:ext uri="{BB962C8B-B14F-4D97-AF65-F5344CB8AC3E}">
        <p14:creationId xmlns:p14="http://schemas.microsoft.com/office/powerpoint/2010/main" val="2015687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Blockchain Server</a:t>
            </a:r>
          </a:p>
        </p:txBody>
      </p:sp>
      <p:sp>
        <p:nvSpPr>
          <p:cNvPr id="7" name="TextBox 6">
            <a:extLst>
              <a:ext uri="{FF2B5EF4-FFF2-40B4-BE49-F238E27FC236}">
                <a16:creationId xmlns:a16="http://schemas.microsoft.com/office/drawing/2014/main" id="{44A88006-2F43-DE4E-E860-70AD9B907759}"/>
              </a:ext>
            </a:extLst>
          </p:cNvPr>
          <p:cNvSpPr txBox="1"/>
          <p:nvPr/>
        </p:nvSpPr>
        <p:spPr>
          <a:xfrm>
            <a:off x="581516" y="1443841"/>
            <a:ext cx="5828616" cy="1477328"/>
          </a:xfrm>
          <a:prstGeom prst="rect">
            <a:avLst/>
          </a:prstGeom>
          <a:noFill/>
        </p:spPr>
        <p:txBody>
          <a:bodyPr wrap="square" rtlCol="0">
            <a:spAutoFit/>
          </a:bodyPr>
          <a:lstStyle/>
          <a:p>
            <a:pPr algn="l"/>
            <a:r>
              <a:rPr lang="en-US" b="0" i="0" dirty="0">
                <a:solidFill>
                  <a:srgbClr val="1F1F1F"/>
                </a:solidFill>
                <a:effectLst/>
                <a:latin typeface="Source Sans Pro" panose="020B0503030403020204" pitchFamily="34" charset="0"/>
              </a:rPr>
              <a:t>Here you see multiple peer nodes 1 to n.</a:t>
            </a:r>
          </a:p>
          <a:p>
            <a:pPr algn="l"/>
            <a:endParaRPr lang="en-US" dirty="0">
              <a:solidFill>
                <a:srgbClr val="1F1F1F"/>
              </a:solidFill>
              <a:latin typeface="Source Sans Pro" panose="020B0503030403020204" pitchFamily="34" charset="0"/>
            </a:endParaRPr>
          </a:p>
          <a:p>
            <a:pPr algn="l"/>
            <a:r>
              <a:rPr lang="en-US" b="0" i="0" dirty="0">
                <a:solidFill>
                  <a:srgbClr val="333333"/>
                </a:solidFill>
                <a:effectLst/>
                <a:latin typeface="OpenSans"/>
              </a:rPr>
              <a:t>When you want to join the blockchain network ID 15, </a:t>
            </a:r>
          </a:p>
          <a:p>
            <a:pPr algn="l"/>
            <a:r>
              <a:rPr lang="en-US" b="0" i="0" dirty="0">
                <a:solidFill>
                  <a:srgbClr val="333333"/>
                </a:solidFill>
                <a:effectLst/>
                <a:latin typeface="OpenSans"/>
              </a:rPr>
              <a:t>install the base </a:t>
            </a:r>
            <a:r>
              <a:rPr lang="en-US" b="0" i="0" dirty="0" err="1">
                <a:solidFill>
                  <a:srgbClr val="333333"/>
                </a:solidFill>
                <a:effectLst/>
                <a:latin typeface="OpenSans"/>
              </a:rPr>
              <a:t>Etherium</a:t>
            </a:r>
            <a:r>
              <a:rPr lang="en-US" b="0" i="0" dirty="0">
                <a:solidFill>
                  <a:srgbClr val="333333"/>
                </a:solidFill>
                <a:effectLst/>
                <a:latin typeface="OpenSans"/>
              </a:rPr>
              <a:t> server.</a:t>
            </a:r>
          </a:p>
          <a:p>
            <a:pPr algn="l"/>
            <a:endParaRPr lang="en-US"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B9533642-63AD-377C-9AB6-5B1B38DB3A35}"/>
              </a:ext>
            </a:extLst>
          </p:cNvPr>
          <p:cNvPicPr>
            <a:picLocks noGrp="1" noChangeAspect="1"/>
          </p:cNvPicPr>
          <p:nvPr>
            <p:ph idx="1"/>
          </p:nvPr>
        </p:nvPicPr>
        <p:blipFill rotWithShape="1">
          <a:blip r:embed="rId2"/>
          <a:srcRect l="22821" t="21945" r="11081" b="11153"/>
          <a:stretch/>
        </p:blipFill>
        <p:spPr>
          <a:xfrm>
            <a:off x="6662057" y="1772816"/>
            <a:ext cx="5113176" cy="2911152"/>
          </a:xfrm>
        </p:spPr>
      </p:pic>
    </p:spTree>
    <p:extLst>
      <p:ext uri="{BB962C8B-B14F-4D97-AF65-F5344CB8AC3E}">
        <p14:creationId xmlns:p14="http://schemas.microsoft.com/office/powerpoint/2010/main" val="26444687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Blockchain Server</a:t>
            </a:r>
          </a:p>
        </p:txBody>
      </p:sp>
      <p:pic>
        <p:nvPicPr>
          <p:cNvPr id="8" name="Content Placeholder 7">
            <a:extLst>
              <a:ext uri="{FF2B5EF4-FFF2-40B4-BE49-F238E27FC236}">
                <a16:creationId xmlns:a16="http://schemas.microsoft.com/office/drawing/2014/main" id="{5D51BC89-ACC7-E093-7821-609CB65D6E86}"/>
              </a:ext>
            </a:extLst>
          </p:cNvPr>
          <p:cNvPicPr>
            <a:picLocks noGrp="1" noChangeAspect="1"/>
          </p:cNvPicPr>
          <p:nvPr>
            <p:ph idx="1"/>
          </p:nvPr>
        </p:nvPicPr>
        <p:blipFill rotWithShape="1">
          <a:blip r:embed="rId2"/>
          <a:srcRect l="22821" t="22588" r="10719" b="17586"/>
          <a:stretch/>
        </p:blipFill>
        <p:spPr>
          <a:xfrm>
            <a:off x="2249281" y="1576873"/>
            <a:ext cx="8126359" cy="4114801"/>
          </a:xfrm>
        </p:spPr>
      </p:pic>
    </p:spTree>
    <p:extLst>
      <p:ext uri="{BB962C8B-B14F-4D97-AF65-F5344CB8AC3E}">
        <p14:creationId xmlns:p14="http://schemas.microsoft.com/office/powerpoint/2010/main" val="1856355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Dapp</a:t>
            </a:r>
            <a:r>
              <a:rPr lang="en-US" sz="2400" b="1" dirty="0"/>
              <a:t> Defined</a:t>
            </a:r>
          </a:p>
        </p:txBody>
      </p:sp>
      <p:pic>
        <p:nvPicPr>
          <p:cNvPr id="6" name="Content Placeholder 5">
            <a:extLst>
              <a:ext uri="{FF2B5EF4-FFF2-40B4-BE49-F238E27FC236}">
                <a16:creationId xmlns:a16="http://schemas.microsoft.com/office/drawing/2014/main" id="{693B9895-42B1-5D94-63FE-B53B8FAD6669}"/>
              </a:ext>
            </a:extLst>
          </p:cNvPr>
          <p:cNvPicPr>
            <a:picLocks noGrp="1" noChangeAspect="1"/>
          </p:cNvPicPr>
          <p:nvPr>
            <p:ph idx="1"/>
          </p:nvPr>
        </p:nvPicPr>
        <p:blipFill rotWithShape="1">
          <a:blip r:embed="rId3"/>
          <a:srcRect l="23184" t="22160" r="11442" b="14155"/>
          <a:stretch/>
        </p:blipFill>
        <p:spPr>
          <a:xfrm>
            <a:off x="6296608" y="1003178"/>
            <a:ext cx="5057192" cy="2771192"/>
          </a:xfrm>
        </p:spPr>
      </p:pic>
      <p:sp>
        <p:nvSpPr>
          <p:cNvPr id="7" name="TextBox 6">
            <a:extLst>
              <a:ext uri="{FF2B5EF4-FFF2-40B4-BE49-F238E27FC236}">
                <a16:creationId xmlns:a16="http://schemas.microsoft.com/office/drawing/2014/main" id="{F6021459-7C9D-F264-EA8D-F25B4364052A}"/>
              </a:ext>
            </a:extLst>
          </p:cNvPr>
          <p:cNvSpPr txBox="1"/>
          <p:nvPr/>
        </p:nvSpPr>
        <p:spPr>
          <a:xfrm>
            <a:off x="479394" y="1959428"/>
            <a:ext cx="5143856" cy="4431983"/>
          </a:xfrm>
          <a:prstGeom prst="rect">
            <a:avLst/>
          </a:prstGeom>
          <a:noFill/>
        </p:spPr>
        <p:txBody>
          <a:bodyPr wrap="square" rtlCol="0">
            <a:spAutoFit/>
          </a:bodyPr>
          <a:lstStyle/>
          <a:p>
            <a:pPr algn="l"/>
            <a:r>
              <a:rPr lang="en-US" sz="1600" b="0" i="0" dirty="0">
                <a:solidFill>
                  <a:srgbClr val="333333"/>
                </a:solidFill>
                <a:effectLst/>
                <a:latin typeface="OpenSans"/>
              </a:rPr>
              <a:t>A </a:t>
            </a:r>
            <a:r>
              <a:rPr lang="en-US" sz="1600" b="0" i="0" dirty="0" err="1">
                <a:solidFill>
                  <a:srgbClr val="333333"/>
                </a:solidFill>
                <a:effectLst/>
                <a:latin typeface="OpenSans"/>
              </a:rPr>
              <a:t>Dapp</a:t>
            </a:r>
            <a:r>
              <a:rPr lang="en-US" sz="1600" b="0" i="0" dirty="0">
                <a:solidFill>
                  <a:srgbClr val="333333"/>
                </a:solidFill>
                <a:effectLst/>
                <a:latin typeface="OpenSans"/>
              </a:rPr>
              <a:t>, or decentralized application, solves a problem that requires blockchain services and blockchain infrastructure for realizing its purpose.</a:t>
            </a:r>
          </a:p>
          <a:p>
            <a:endParaRPr lang="en-US" sz="1600" dirty="0"/>
          </a:p>
          <a:p>
            <a:pPr algn="l"/>
            <a:r>
              <a:rPr lang="en-US" sz="1600" b="0" i="0" dirty="0">
                <a:solidFill>
                  <a:srgbClr val="333333"/>
                </a:solidFill>
                <a:effectLst/>
                <a:latin typeface="OpenSans"/>
              </a:rPr>
              <a:t>Typically, a </a:t>
            </a:r>
            <a:r>
              <a:rPr lang="en-US" sz="1600" b="0" i="0" dirty="0" err="1">
                <a:solidFill>
                  <a:srgbClr val="333333"/>
                </a:solidFill>
                <a:effectLst/>
                <a:latin typeface="OpenSans"/>
              </a:rPr>
              <a:t>Dapp</a:t>
            </a:r>
            <a:r>
              <a:rPr lang="en-US" sz="1600" b="0" i="0" dirty="0">
                <a:solidFill>
                  <a:srgbClr val="333333"/>
                </a:solidFill>
                <a:effectLst/>
                <a:latin typeface="OpenSans"/>
              </a:rPr>
              <a:t> has a web front-end, and </a:t>
            </a:r>
          </a:p>
          <a:p>
            <a:pPr algn="l"/>
            <a:r>
              <a:rPr lang="en-US" sz="1600" b="0" i="0" dirty="0">
                <a:solidFill>
                  <a:srgbClr val="333333"/>
                </a:solidFill>
                <a:effectLst/>
                <a:latin typeface="OpenSans"/>
              </a:rPr>
              <a:t>a blockchain back end, and the code connecting the two.</a:t>
            </a:r>
          </a:p>
          <a:p>
            <a:pPr algn="l"/>
            <a:r>
              <a:rPr lang="en-US" sz="1600" b="0" i="0" dirty="0">
                <a:solidFill>
                  <a:srgbClr val="333333"/>
                </a:solidFill>
                <a:effectLst/>
                <a:latin typeface="OpenSans"/>
              </a:rPr>
              <a:t>In such an architecture, the front-end of a </a:t>
            </a:r>
            <a:r>
              <a:rPr lang="en-US" sz="1600" b="0" i="0" dirty="0" err="1">
                <a:solidFill>
                  <a:srgbClr val="333333"/>
                </a:solidFill>
                <a:effectLst/>
                <a:latin typeface="OpenSans"/>
              </a:rPr>
              <a:t>Dapp</a:t>
            </a:r>
            <a:r>
              <a:rPr lang="en-US" sz="1600" b="0" i="0" dirty="0">
                <a:solidFill>
                  <a:srgbClr val="333333"/>
                </a:solidFill>
                <a:effectLst/>
                <a:latin typeface="OpenSans"/>
              </a:rPr>
              <a:t> channels any external stimulus from </a:t>
            </a:r>
          </a:p>
          <a:p>
            <a:pPr algn="l"/>
            <a:r>
              <a:rPr lang="en-US" sz="1600" b="0" i="0" dirty="0">
                <a:solidFill>
                  <a:srgbClr val="333333"/>
                </a:solidFill>
                <a:effectLst/>
                <a:latin typeface="OpenSans"/>
              </a:rPr>
              <a:t>the users to the blockchain infrastructure and returns any response back to them.</a:t>
            </a:r>
          </a:p>
          <a:p>
            <a:pPr algn="l"/>
            <a:r>
              <a:rPr lang="en-US" sz="1600" b="0" i="0" dirty="0">
                <a:solidFill>
                  <a:srgbClr val="333333"/>
                </a:solidFill>
                <a:effectLst/>
                <a:latin typeface="OpenSans"/>
              </a:rPr>
              <a:t>It initiates transactions to invoke functions on the smart contract. </a:t>
            </a:r>
          </a:p>
          <a:p>
            <a:pPr algn="l"/>
            <a:r>
              <a:rPr lang="en-US" sz="1600" b="0" i="0" dirty="0">
                <a:solidFill>
                  <a:srgbClr val="333333"/>
                </a:solidFill>
                <a:effectLst/>
                <a:latin typeface="OpenSans"/>
              </a:rPr>
              <a:t>That in turn, records the transactions and </a:t>
            </a:r>
          </a:p>
          <a:p>
            <a:pPr algn="l"/>
            <a:r>
              <a:rPr lang="en-US" sz="1600" b="0" i="0" dirty="0">
                <a:solidFill>
                  <a:srgbClr val="333333"/>
                </a:solidFill>
                <a:effectLst/>
                <a:latin typeface="OpenSans"/>
              </a:rPr>
              <a:t>state transition and receipts on the blockchain. </a:t>
            </a:r>
          </a:p>
          <a:p>
            <a:pPr algn="l"/>
            <a:r>
              <a:rPr lang="en-US" sz="1600" b="0" i="0" dirty="0">
                <a:solidFill>
                  <a:srgbClr val="333333"/>
                </a:solidFill>
                <a:effectLst/>
                <a:latin typeface="OpenSans"/>
              </a:rPr>
              <a:t>The front-end of a </a:t>
            </a:r>
            <a:r>
              <a:rPr lang="en-US" sz="1600" b="0" i="0" dirty="0" err="1">
                <a:solidFill>
                  <a:srgbClr val="333333"/>
                </a:solidFill>
                <a:effectLst/>
                <a:latin typeface="OpenSans"/>
              </a:rPr>
              <a:t>Dapp</a:t>
            </a:r>
            <a:r>
              <a:rPr lang="en-US" sz="1600" b="0" i="0" dirty="0">
                <a:solidFill>
                  <a:srgbClr val="333333"/>
                </a:solidFill>
                <a:effectLst/>
                <a:latin typeface="OpenSans"/>
              </a:rPr>
              <a:t> can be as simple as a command line interface.</a:t>
            </a:r>
          </a:p>
          <a:p>
            <a:endParaRPr lang="en-US" sz="1600" dirty="0"/>
          </a:p>
        </p:txBody>
      </p:sp>
      <p:pic>
        <p:nvPicPr>
          <p:cNvPr id="10" name="Picture 9">
            <a:extLst>
              <a:ext uri="{FF2B5EF4-FFF2-40B4-BE49-F238E27FC236}">
                <a16:creationId xmlns:a16="http://schemas.microsoft.com/office/drawing/2014/main" id="{33937E5E-73D9-97AA-BE30-2A6D79F6F203}"/>
              </a:ext>
            </a:extLst>
          </p:cNvPr>
          <p:cNvPicPr>
            <a:picLocks noChangeAspect="1"/>
          </p:cNvPicPr>
          <p:nvPr/>
        </p:nvPicPr>
        <p:blipFill rotWithShape="1">
          <a:blip r:embed="rId4"/>
          <a:srcRect l="21505" t="23931" r="12526" b="25170"/>
          <a:stretch/>
        </p:blipFill>
        <p:spPr>
          <a:xfrm>
            <a:off x="6296608" y="4011206"/>
            <a:ext cx="5162067" cy="2240305"/>
          </a:xfrm>
          <a:prstGeom prst="rect">
            <a:avLst/>
          </a:prstGeom>
        </p:spPr>
      </p:pic>
    </p:spTree>
    <p:extLst>
      <p:ext uri="{BB962C8B-B14F-4D97-AF65-F5344CB8AC3E}">
        <p14:creationId xmlns:p14="http://schemas.microsoft.com/office/powerpoint/2010/main" val="4006400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Dapp</a:t>
            </a:r>
            <a:r>
              <a:rPr lang="en-US" sz="2400" b="1" dirty="0"/>
              <a:t> Defined</a:t>
            </a:r>
          </a:p>
        </p:txBody>
      </p:sp>
      <p:sp>
        <p:nvSpPr>
          <p:cNvPr id="7" name="TextBox 6">
            <a:extLst>
              <a:ext uri="{FF2B5EF4-FFF2-40B4-BE49-F238E27FC236}">
                <a16:creationId xmlns:a16="http://schemas.microsoft.com/office/drawing/2014/main" id="{F6021459-7C9D-F264-EA8D-F25B4364052A}"/>
              </a:ext>
            </a:extLst>
          </p:cNvPr>
          <p:cNvSpPr txBox="1"/>
          <p:nvPr/>
        </p:nvSpPr>
        <p:spPr>
          <a:xfrm>
            <a:off x="479394" y="1959428"/>
            <a:ext cx="5143856" cy="3293209"/>
          </a:xfrm>
          <a:prstGeom prst="rect">
            <a:avLst/>
          </a:prstGeom>
          <a:noFill/>
        </p:spPr>
        <p:txBody>
          <a:bodyPr wrap="square" rtlCol="0">
            <a:spAutoFit/>
          </a:bodyPr>
          <a:lstStyle/>
          <a:p>
            <a:pPr algn="l"/>
            <a:r>
              <a:rPr lang="en-US" sz="1600" b="0" i="0" dirty="0">
                <a:solidFill>
                  <a:srgbClr val="333333"/>
                </a:solidFill>
                <a:effectLst/>
                <a:latin typeface="OpenSans"/>
              </a:rPr>
              <a:t>Recall from course two that web3 deploy script is an important artifact generated by the remix compile process.</a:t>
            </a:r>
          </a:p>
          <a:p>
            <a:pPr algn="l"/>
            <a:r>
              <a:rPr lang="en-US" sz="1600" b="0" i="0" dirty="0">
                <a:solidFill>
                  <a:srgbClr val="333333"/>
                </a:solidFill>
                <a:effectLst/>
                <a:latin typeface="OpenSans"/>
              </a:rPr>
              <a:t>If you are programmatically assembling the </a:t>
            </a:r>
            <a:r>
              <a:rPr lang="en-US" sz="1600" b="0" i="0" dirty="0" err="1">
                <a:solidFill>
                  <a:srgbClr val="333333"/>
                </a:solidFill>
                <a:effectLst/>
                <a:latin typeface="OpenSans"/>
              </a:rPr>
              <a:t>Dapp</a:t>
            </a:r>
            <a:r>
              <a:rPr lang="en-US" sz="1600" b="0" i="0" dirty="0">
                <a:solidFill>
                  <a:srgbClr val="333333"/>
                </a:solidFill>
                <a:effectLst/>
                <a:latin typeface="OpenSans"/>
              </a:rPr>
              <a:t> without the help of any development involvement, you copy the web3 deploy script into your app, say an HTML JavaScript file as a script.</a:t>
            </a:r>
          </a:p>
          <a:p>
            <a:pPr algn="l"/>
            <a:endParaRPr lang="en-US" sz="1600" b="0" i="0" dirty="0">
              <a:solidFill>
                <a:srgbClr val="333333"/>
              </a:solidFill>
              <a:effectLst/>
              <a:latin typeface="OpenSans"/>
            </a:endParaRPr>
          </a:p>
          <a:p>
            <a:pPr algn="l"/>
            <a:r>
              <a:rPr lang="en-US" sz="1600" b="0" i="0" dirty="0">
                <a:solidFill>
                  <a:srgbClr val="333333"/>
                </a:solidFill>
                <a:effectLst/>
                <a:latin typeface="OpenSans"/>
              </a:rPr>
              <a:t>Deploy the smart contract using the functions in the script. </a:t>
            </a:r>
          </a:p>
          <a:p>
            <a:pPr algn="l"/>
            <a:r>
              <a:rPr lang="en-US" sz="1600" b="0" i="0" dirty="0">
                <a:solidFill>
                  <a:srgbClr val="333333"/>
                </a:solidFill>
                <a:effectLst/>
                <a:latin typeface="OpenSans"/>
              </a:rPr>
              <a:t>And invoke the smart contract function using the functions in the script, and the ABI, and the smart contract address. </a:t>
            </a:r>
          </a:p>
          <a:p>
            <a:pPr algn="l"/>
            <a:r>
              <a:rPr lang="en-US" sz="1600" b="0" i="0" dirty="0">
                <a:solidFill>
                  <a:srgbClr val="333333"/>
                </a:solidFill>
                <a:effectLst/>
                <a:latin typeface="OpenSans"/>
              </a:rPr>
              <a:t>At this time, if you're a programmer, you can review the web3 deploy script generated in the Remix IDE.</a:t>
            </a:r>
          </a:p>
          <a:p>
            <a:endParaRPr lang="en-US" sz="1600" dirty="0"/>
          </a:p>
        </p:txBody>
      </p:sp>
      <p:pic>
        <p:nvPicPr>
          <p:cNvPr id="8" name="Content Placeholder 7">
            <a:extLst>
              <a:ext uri="{FF2B5EF4-FFF2-40B4-BE49-F238E27FC236}">
                <a16:creationId xmlns:a16="http://schemas.microsoft.com/office/drawing/2014/main" id="{F6CD0D71-E8DC-9E82-9D88-003A43C07E11}"/>
              </a:ext>
            </a:extLst>
          </p:cNvPr>
          <p:cNvPicPr>
            <a:picLocks noGrp="1" noChangeAspect="1"/>
          </p:cNvPicPr>
          <p:nvPr>
            <p:ph idx="1"/>
          </p:nvPr>
        </p:nvPicPr>
        <p:blipFill rotWithShape="1">
          <a:blip r:embed="rId3"/>
          <a:srcRect l="22339" t="20873" r="11167" b="13511"/>
          <a:stretch/>
        </p:blipFill>
        <p:spPr>
          <a:xfrm>
            <a:off x="6568750" y="2001416"/>
            <a:ext cx="5143856" cy="2855168"/>
          </a:xfrm>
        </p:spPr>
      </p:pic>
    </p:spTree>
    <p:extLst>
      <p:ext uri="{BB962C8B-B14F-4D97-AF65-F5344CB8AC3E}">
        <p14:creationId xmlns:p14="http://schemas.microsoft.com/office/powerpoint/2010/main" val="2699774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Dapp</a:t>
            </a:r>
            <a:r>
              <a:rPr lang="en-US" sz="2400" b="1" dirty="0"/>
              <a:t> Defined</a:t>
            </a:r>
          </a:p>
        </p:txBody>
      </p:sp>
      <p:sp>
        <p:nvSpPr>
          <p:cNvPr id="7" name="TextBox 6">
            <a:extLst>
              <a:ext uri="{FF2B5EF4-FFF2-40B4-BE49-F238E27FC236}">
                <a16:creationId xmlns:a16="http://schemas.microsoft.com/office/drawing/2014/main" id="{F6021459-7C9D-F264-EA8D-F25B4364052A}"/>
              </a:ext>
            </a:extLst>
          </p:cNvPr>
          <p:cNvSpPr txBox="1"/>
          <p:nvPr/>
        </p:nvSpPr>
        <p:spPr>
          <a:xfrm>
            <a:off x="479394" y="1959428"/>
            <a:ext cx="5143856" cy="2554545"/>
          </a:xfrm>
          <a:prstGeom prst="rect">
            <a:avLst/>
          </a:prstGeom>
          <a:noFill/>
        </p:spPr>
        <p:txBody>
          <a:bodyPr wrap="square" rtlCol="0">
            <a:spAutoFit/>
          </a:bodyPr>
          <a:lstStyle/>
          <a:p>
            <a:pPr algn="l"/>
            <a:r>
              <a:rPr lang="en-US" sz="1600" b="0" i="0" dirty="0">
                <a:solidFill>
                  <a:srgbClr val="333333"/>
                </a:solidFill>
                <a:effectLst/>
                <a:latin typeface="OpenSans"/>
              </a:rPr>
              <a:t>Here is a simple </a:t>
            </a:r>
            <a:r>
              <a:rPr lang="en-US" sz="1600" b="0" i="0" dirty="0" err="1">
                <a:solidFill>
                  <a:srgbClr val="333333"/>
                </a:solidFill>
                <a:effectLst/>
                <a:latin typeface="OpenSans"/>
              </a:rPr>
              <a:t>Dapp</a:t>
            </a:r>
            <a:r>
              <a:rPr lang="en-US" sz="1600" b="0" i="0" dirty="0">
                <a:solidFill>
                  <a:srgbClr val="333333"/>
                </a:solidFill>
                <a:effectLst/>
                <a:latin typeface="OpenSans"/>
              </a:rPr>
              <a:t> architecture with the nodes that we created earlier with </a:t>
            </a:r>
            <a:r>
              <a:rPr lang="en-US" sz="1600" b="0" i="0" dirty="0" err="1">
                <a:solidFill>
                  <a:srgbClr val="333333"/>
                </a:solidFill>
                <a:effectLst/>
                <a:latin typeface="OpenSans"/>
              </a:rPr>
              <a:t>geth</a:t>
            </a:r>
            <a:r>
              <a:rPr lang="en-US" sz="1600" b="0" i="0" dirty="0">
                <a:solidFill>
                  <a:srgbClr val="333333"/>
                </a:solidFill>
                <a:effectLst/>
                <a:latin typeface="OpenSans"/>
              </a:rPr>
              <a:t> command and Ethereum blockchain server and the network.</a:t>
            </a:r>
          </a:p>
          <a:p>
            <a:pPr algn="l"/>
            <a:endParaRPr lang="en-US" sz="1600" b="0" i="0" dirty="0">
              <a:solidFill>
                <a:srgbClr val="333333"/>
              </a:solidFill>
              <a:effectLst/>
              <a:latin typeface="OpenSans"/>
            </a:endParaRPr>
          </a:p>
          <a:p>
            <a:pPr algn="l"/>
            <a:r>
              <a:rPr lang="en-US" sz="1600" b="0" i="0" dirty="0">
                <a:solidFill>
                  <a:srgbClr val="333333"/>
                </a:solidFill>
                <a:effectLst/>
                <a:latin typeface="OpenSans"/>
              </a:rPr>
              <a:t>Once the nodes have been initialized with the same network, you can send transactions using the command line interface. </a:t>
            </a:r>
          </a:p>
          <a:p>
            <a:pPr algn="l"/>
            <a:r>
              <a:rPr lang="en-US" sz="1600" b="0" i="0" dirty="0">
                <a:solidFill>
                  <a:srgbClr val="333333"/>
                </a:solidFill>
                <a:effectLst/>
                <a:latin typeface="OpenSans"/>
              </a:rPr>
              <a:t>Also, you should be able to deploy a smart contract from the command line.</a:t>
            </a:r>
          </a:p>
          <a:p>
            <a:pPr algn="l"/>
            <a:endParaRPr lang="en-US" sz="16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37FD2F03-27D0-1B38-0741-D80ABCF7779C}"/>
              </a:ext>
            </a:extLst>
          </p:cNvPr>
          <p:cNvPicPr>
            <a:picLocks noGrp="1" noChangeAspect="1"/>
          </p:cNvPicPr>
          <p:nvPr>
            <p:ph idx="1"/>
          </p:nvPr>
        </p:nvPicPr>
        <p:blipFill rotWithShape="1">
          <a:blip r:embed="rId3"/>
          <a:srcRect l="24113" t="21945" r="9392" b="14584"/>
          <a:stretch/>
        </p:blipFill>
        <p:spPr>
          <a:xfrm>
            <a:off x="6568752" y="1735492"/>
            <a:ext cx="5143857" cy="2761863"/>
          </a:xfrm>
        </p:spPr>
      </p:pic>
    </p:spTree>
    <p:extLst>
      <p:ext uri="{BB962C8B-B14F-4D97-AF65-F5344CB8AC3E}">
        <p14:creationId xmlns:p14="http://schemas.microsoft.com/office/powerpoint/2010/main" val="303722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Dapp</a:t>
            </a:r>
            <a:r>
              <a:rPr lang="en-US" sz="2400" b="1" dirty="0"/>
              <a:t> Defined</a:t>
            </a:r>
          </a:p>
        </p:txBody>
      </p:sp>
      <p:sp>
        <p:nvSpPr>
          <p:cNvPr id="7" name="TextBox 6">
            <a:extLst>
              <a:ext uri="{FF2B5EF4-FFF2-40B4-BE49-F238E27FC236}">
                <a16:creationId xmlns:a16="http://schemas.microsoft.com/office/drawing/2014/main" id="{F6021459-7C9D-F264-EA8D-F25B4364052A}"/>
              </a:ext>
            </a:extLst>
          </p:cNvPr>
          <p:cNvSpPr txBox="1"/>
          <p:nvPr/>
        </p:nvSpPr>
        <p:spPr>
          <a:xfrm>
            <a:off x="479394" y="1959428"/>
            <a:ext cx="5143856" cy="3293209"/>
          </a:xfrm>
          <a:prstGeom prst="rect">
            <a:avLst/>
          </a:prstGeom>
          <a:noFill/>
        </p:spPr>
        <p:txBody>
          <a:bodyPr wrap="square" rtlCol="0">
            <a:spAutoFit/>
          </a:bodyPr>
          <a:lstStyle/>
          <a:p>
            <a:pPr algn="l"/>
            <a:r>
              <a:rPr lang="en-US" sz="1600" b="0" i="0" dirty="0">
                <a:solidFill>
                  <a:srgbClr val="333333"/>
                </a:solidFill>
                <a:effectLst/>
                <a:latin typeface="OpenSans"/>
              </a:rPr>
              <a:t> we will use a simple but intuitive web interface as the front-end to the blockchain </a:t>
            </a:r>
            <a:r>
              <a:rPr lang="en-US" sz="1600" b="0" i="0" dirty="0" err="1">
                <a:solidFill>
                  <a:srgbClr val="333333"/>
                </a:solidFill>
                <a:effectLst/>
                <a:latin typeface="OpenSans"/>
              </a:rPr>
              <a:t>Dapp</a:t>
            </a:r>
            <a:r>
              <a:rPr lang="en-US" sz="1600" b="0" i="0" dirty="0">
                <a:solidFill>
                  <a:srgbClr val="333333"/>
                </a:solidFill>
                <a:effectLst/>
                <a:latin typeface="OpenSans"/>
              </a:rPr>
              <a:t> we are planning to develop.</a:t>
            </a:r>
          </a:p>
          <a:p>
            <a:pPr algn="l"/>
            <a:endParaRPr lang="en-US" sz="1600" b="0" i="0" dirty="0">
              <a:solidFill>
                <a:srgbClr val="333333"/>
              </a:solidFill>
              <a:effectLst/>
              <a:latin typeface="OpenSans"/>
            </a:endParaRPr>
          </a:p>
          <a:p>
            <a:pPr algn="l"/>
            <a:r>
              <a:rPr lang="en-US" sz="1600" b="0" i="0" dirty="0">
                <a:solidFill>
                  <a:srgbClr val="1F1F1F"/>
                </a:solidFill>
                <a:effectLst/>
                <a:latin typeface="Source Sans Pro" panose="020B0503030403020204" pitchFamily="34" charset="0"/>
              </a:rPr>
              <a:t>There are multiple full nodes, with only three of them, Node1, Node2, </a:t>
            </a:r>
            <a:r>
              <a:rPr lang="en-US" sz="1600" b="0" i="0" dirty="0" err="1">
                <a:solidFill>
                  <a:srgbClr val="1F1F1F"/>
                </a:solidFill>
                <a:effectLst/>
                <a:latin typeface="Source Sans Pro" panose="020B0503030403020204" pitchFamily="34" charset="0"/>
              </a:rPr>
              <a:t>NodeN</a:t>
            </a:r>
            <a:r>
              <a:rPr lang="en-US" sz="1600" b="0" i="0" dirty="0">
                <a:solidFill>
                  <a:srgbClr val="1F1F1F"/>
                </a:solidFill>
                <a:effectLst/>
                <a:latin typeface="Source Sans Pro" panose="020B0503030403020204" pitchFamily="34" charset="0"/>
              </a:rPr>
              <a:t>, shown.</a:t>
            </a:r>
            <a:endParaRPr lang="en-US" sz="1600" dirty="0">
              <a:solidFill>
                <a:srgbClr val="333333"/>
              </a:solidFill>
              <a:latin typeface="OpenSans"/>
            </a:endParaRPr>
          </a:p>
          <a:p>
            <a:pPr algn="l"/>
            <a:endParaRPr lang="en-US" sz="1600" b="0" i="0" dirty="0">
              <a:solidFill>
                <a:srgbClr val="333333"/>
              </a:solidFill>
              <a:effectLst/>
              <a:latin typeface="OpenSans"/>
            </a:endParaRPr>
          </a:p>
          <a:p>
            <a:pPr algn="l"/>
            <a:r>
              <a:rPr lang="en-US" sz="1600" b="0" i="0" dirty="0">
                <a:solidFill>
                  <a:srgbClr val="333333"/>
                </a:solidFill>
                <a:effectLst/>
                <a:latin typeface="OpenSans"/>
              </a:rPr>
              <a:t>Geth command is used to expose RPC port 8544 using the commands </a:t>
            </a:r>
            <a:r>
              <a:rPr lang="en-US" sz="1600" b="0" i="0" dirty="0" err="1">
                <a:solidFill>
                  <a:srgbClr val="333333"/>
                </a:solidFill>
                <a:effectLst/>
                <a:latin typeface="OpenSans"/>
              </a:rPr>
              <a:t>geth</a:t>
            </a:r>
            <a:r>
              <a:rPr lang="en-US" sz="1600" b="0" i="0" dirty="0">
                <a:solidFill>
                  <a:srgbClr val="333333"/>
                </a:solidFill>
                <a:effectLst/>
                <a:latin typeface="OpenSans"/>
              </a:rPr>
              <a:t>--</a:t>
            </a:r>
            <a:r>
              <a:rPr lang="en-US" sz="1600" b="0" i="0" dirty="0" err="1">
                <a:solidFill>
                  <a:srgbClr val="333333"/>
                </a:solidFill>
                <a:effectLst/>
                <a:latin typeface="OpenSans"/>
              </a:rPr>
              <a:t>rpc</a:t>
            </a:r>
            <a:r>
              <a:rPr lang="en-US" sz="1600" b="0" i="0" dirty="0">
                <a:solidFill>
                  <a:srgbClr val="333333"/>
                </a:solidFill>
                <a:effectLst/>
                <a:latin typeface="OpenSans"/>
              </a:rPr>
              <a:t>--</a:t>
            </a:r>
            <a:r>
              <a:rPr lang="en-US" sz="1600" b="0" i="0" dirty="0" err="1">
                <a:solidFill>
                  <a:srgbClr val="333333"/>
                </a:solidFill>
                <a:effectLst/>
                <a:latin typeface="OpenSans"/>
              </a:rPr>
              <a:t>rpcport</a:t>
            </a:r>
            <a:r>
              <a:rPr lang="en-US" sz="1600" b="0" i="0" dirty="0">
                <a:solidFill>
                  <a:srgbClr val="333333"/>
                </a:solidFill>
                <a:effectLst/>
                <a:latin typeface="OpenSans"/>
              </a:rPr>
              <a:t> 8544. </a:t>
            </a:r>
          </a:p>
          <a:p>
            <a:pPr algn="l"/>
            <a:r>
              <a:rPr lang="en-US" sz="1600" b="0" i="0" dirty="0">
                <a:solidFill>
                  <a:srgbClr val="333333"/>
                </a:solidFill>
                <a:effectLst/>
                <a:latin typeface="OpenSans"/>
              </a:rPr>
              <a:t>From the web client, the functions including smart contract deploy and invoke functions are facilitated through web3.js module.</a:t>
            </a:r>
          </a:p>
          <a:p>
            <a:pPr algn="l"/>
            <a:endParaRPr lang="en-US" sz="1600" b="0" i="0" dirty="0">
              <a:solidFill>
                <a:srgbClr val="333333"/>
              </a:solidFill>
              <a:effectLst/>
              <a:latin typeface="OpenSans"/>
            </a:endParaRPr>
          </a:p>
        </p:txBody>
      </p:sp>
      <p:pic>
        <p:nvPicPr>
          <p:cNvPr id="8" name="Content Placeholder 7">
            <a:extLst>
              <a:ext uri="{FF2B5EF4-FFF2-40B4-BE49-F238E27FC236}">
                <a16:creationId xmlns:a16="http://schemas.microsoft.com/office/drawing/2014/main" id="{798EBE52-0FD1-C1DF-262B-C57E6E2C6F28}"/>
              </a:ext>
            </a:extLst>
          </p:cNvPr>
          <p:cNvPicPr>
            <a:picLocks noGrp="1" noChangeAspect="1"/>
          </p:cNvPicPr>
          <p:nvPr>
            <p:ph idx="1"/>
          </p:nvPr>
        </p:nvPicPr>
        <p:blipFill rotWithShape="1">
          <a:blip r:embed="rId3"/>
          <a:srcRect l="21977" t="22158" r="9649" b="26807"/>
          <a:stretch/>
        </p:blipFill>
        <p:spPr>
          <a:xfrm>
            <a:off x="5821291" y="1877495"/>
            <a:ext cx="6084404" cy="2554545"/>
          </a:xfrm>
        </p:spPr>
      </p:pic>
    </p:spTree>
    <p:extLst>
      <p:ext uri="{BB962C8B-B14F-4D97-AF65-F5344CB8AC3E}">
        <p14:creationId xmlns:p14="http://schemas.microsoft.com/office/powerpoint/2010/main" val="2754750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Dapp</a:t>
            </a:r>
            <a:r>
              <a:rPr lang="en-US" sz="2400" b="1" dirty="0"/>
              <a:t> Defined</a:t>
            </a:r>
          </a:p>
        </p:txBody>
      </p:sp>
      <p:sp>
        <p:nvSpPr>
          <p:cNvPr id="7" name="TextBox 6">
            <a:extLst>
              <a:ext uri="{FF2B5EF4-FFF2-40B4-BE49-F238E27FC236}">
                <a16:creationId xmlns:a16="http://schemas.microsoft.com/office/drawing/2014/main" id="{F6021459-7C9D-F264-EA8D-F25B4364052A}"/>
              </a:ext>
            </a:extLst>
          </p:cNvPr>
          <p:cNvSpPr txBox="1"/>
          <p:nvPr/>
        </p:nvSpPr>
        <p:spPr>
          <a:xfrm>
            <a:off x="479393" y="1959428"/>
            <a:ext cx="5406501" cy="2062103"/>
          </a:xfrm>
          <a:prstGeom prst="rect">
            <a:avLst/>
          </a:prstGeom>
          <a:noFill/>
        </p:spPr>
        <p:txBody>
          <a:bodyPr wrap="square" rtlCol="0">
            <a:spAutoFit/>
          </a:bodyPr>
          <a:lstStyle/>
          <a:p>
            <a:pPr algn="l"/>
            <a:r>
              <a:rPr lang="en-US" sz="1600" b="0" i="0" dirty="0">
                <a:solidFill>
                  <a:srgbClr val="1F1F1F"/>
                </a:solidFill>
                <a:effectLst/>
                <a:latin typeface="Source Sans Pro" panose="020B0503030403020204" pitchFamily="34" charset="0"/>
              </a:rPr>
              <a:t>To summarize, we explored the installation of an Ethereum blockchain server, </a:t>
            </a:r>
            <a:r>
              <a:rPr lang="en-US" sz="1600" b="0" i="0" dirty="0">
                <a:solidFill>
                  <a:srgbClr val="333333"/>
                </a:solidFill>
                <a:effectLst/>
                <a:latin typeface="OpenSans"/>
              </a:rPr>
              <a:t>a single node, and a network of peer to peer nodes. </a:t>
            </a:r>
          </a:p>
          <a:p>
            <a:pPr algn="l"/>
            <a:r>
              <a:rPr lang="en-US" sz="1600" b="0" i="0" dirty="0">
                <a:solidFill>
                  <a:srgbClr val="333333"/>
                </a:solidFill>
                <a:effectLst/>
                <a:latin typeface="OpenSans"/>
              </a:rPr>
              <a:t>We also examined two alternatives for the </a:t>
            </a:r>
            <a:r>
              <a:rPr lang="en-US" sz="1600" b="0" i="0" dirty="0" err="1">
                <a:solidFill>
                  <a:srgbClr val="333333"/>
                </a:solidFill>
                <a:effectLst/>
                <a:latin typeface="OpenSans"/>
              </a:rPr>
              <a:t>Dapp</a:t>
            </a:r>
            <a:r>
              <a:rPr lang="en-US" sz="1600" b="0" i="0" dirty="0">
                <a:solidFill>
                  <a:srgbClr val="333333"/>
                </a:solidFill>
                <a:effectLst/>
                <a:latin typeface="OpenSans"/>
              </a:rPr>
              <a:t> architecture. </a:t>
            </a:r>
          </a:p>
          <a:p>
            <a:pPr algn="l"/>
            <a:r>
              <a:rPr lang="en-US" sz="1600" b="0" i="0" dirty="0">
                <a:solidFill>
                  <a:srgbClr val="333333"/>
                </a:solidFill>
                <a:effectLst/>
                <a:latin typeface="OpenSans"/>
              </a:rPr>
              <a:t>One with command line client and the other with a web client. </a:t>
            </a:r>
          </a:p>
          <a:p>
            <a:pPr algn="l"/>
            <a:r>
              <a:rPr lang="en-US" sz="1600" b="0" i="0" dirty="0">
                <a:solidFill>
                  <a:srgbClr val="333333"/>
                </a:solidFill>
                <a:effectLst/>
                <a:latin typeface="OpenSans"/>
              </a:rPr>
              <a:t>In the next lesson, we'll explore some support APIs for developing a </a:t>
            </a:r>
            <a:r>
              <a:rPr lang="en-US" sz="1600" b="0" i="0" dirty="0" err="1">
                <a:solidFill>
                  <a:srgbClr val="333333"/>
                </a:solidFill>
                <a:effectLst/>
                <a:latin typeface="OpenSans"/>
              </a:rPr>
              <a:t>Dapp</a:t>
            </a:r>
            <a:r>
              <a:rPr lang="en-US" sz="1600" b="0" i="0" dirty="0">
                <a:solidFill>
                  <a:srgbClr val="333333"/>
                </a:solidFill>
                <a:effectLst/>
                <a:latin typeface="OpenSans"/>
              </a:rPr>
              <a:t>.</a:t>
            </a:r>
          </a:p>
          <a:p>
            <a:pPr algn="l"/>
            <a:endParaRPr lang="en-US" sz="16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CE1B90DF-8292-D535-F24B-1F4B3576E08F}"/>
              </a:ext>
            </a:extLst>
          </p:cNvPr>
          <p:cNvPicPr>
            <a:picLocks noGrp="1" noChangeAspect="1"/>
          </p:cNvPicPr>
          <p:nvPr>
            <p:ph idx="1"/>
          </p:nvPr>
        </p:nvPicPr>
        <p:blipFill rotWithShape="1">
          <a:blip r:embed="rId3"/>
          <a:srcRect l="23183" t="24317" r="15061" b="19516"/>
          <a:stretch/>
        </p:blipFill>
        <p:spPr>
          <a:xfrm>
            <a:off x="6096001" y="1959428"/>
            <a:ext cx="5616606" cy="2873425"/>
          </a:xfrm>
        </p:spPr>
      </p:pic>
    </p:spTree>
    <p:extLst>
      <p:ext uri="{BB962C8B-B14F-4D97-AF65-F5344CB8AC3E}">
        <p14:creationId xmlns:p14="http://schemas.microsoft.com/office/powerpoint/2010/main" val="21426960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Etherium</a:t>
            </a:r>
            <a:r>
              <a:rPr lang="en-US" sz="2400" b="1" dirty="0"/>
              <a:t> API</a:t>
            </a:r>
          </a:p>
        </p:txBody>
      </p:sp>
      <p:sp>
        <p:nvSpPr>
          <p:cNvPr id="7" name="TextBox 6">
            <a:extLst>
              <a:ext uri="{FF2B5EF4-FFF2-40B4-BE49-F238E27FC236}">
                <a16:creationId xmlns:a16="http://schemas.microsoft.com/office/drawing/2014/main" id="{F6021459-7C9D-F264-EA8D-F25B4364052A}"/>
              </a:ext>
            </a:extLst>
          </p:cNvPr>
          <p:cNvSpPr txBox="1"/>
          <p:nvPr/>
        </p:nvSpPr>
        <p:spPr>
          <a:xfrm>
            <a:off x="497148" y="1471156"/>
            <a:ext cx="5406501" cy="4770537"/>
          </a:xfrm>
          <a:prstGeom prst="rect">
            <a:avLst/>
          </a:prstGeom>
          <a:noFill/>
        </p:spPr>
        <p:txBody>
          <a:bodyPr wrap="square" rtlCol="0">
            <a:spAutoFit/>
          </a:bodyPr>
          <a:lstStyle/>
          <a:p>
            <a:pPr algn="l"/>
            <a:r>
              <a:rPr lang="en-US" sz="1600" b="0" i="0" dirty="0">
                <a:solidFill>
                  <a:srgbClr val="333333"/>
                </a:solidFill>
                <a:effectLst/>
                <a:latin typeface="OpenSans"/>
              </a:rPr>
              <a:t>What is an API? </a:t>
            </a:r>
          </a:p>
          <a:p>
            <a:pPr algn="l"/>
            <a:r>
              <a:rPr lang="en-US" sz="1600" b="0" i="0" dirty="0">
                <a:solidFill>
                  <a:srgbClr val="333333"/>
                </a:solidFill>
                <a:effectLst/>
                <a:latin typeface="OpenSans"/>
              </a:rPr>
              <a:t>API, or Application Programming Interface, is a convenient and standard way to expose a set of functions related to a specific dataset and services.</a:t>
            </a:r>
          </a:p>
          <a:p>
            <a:pPr algn="l"/>
            <a:endParaRPr lang="en-US" sz="1600" dirty="0">
              <a:solidFill>
                <a:srgbClr val="333333"/>
              </a:solidFill>
              <a:latin typeface="OpenSans"/>
            </a:endParaRPr>
          </a:p>
          <a:p>
            <a:pPr algn="l"/>
            <a:r>
              <a:rPr lang="en-US" sz="1600" b="0" i="0" dirty="0">
                <a:solidFill>
                  <a:srgbClr val="1F1F1F"/>
                </a:solidFill>
                <a:effectLst/>
                <a:latin typeface="Source Sans Pro" panose="020B0503030403020204" pitchFamily="34" charset="0"/>
              </a:rPr>
              <a:t>APIs also lend to reusability of code.</a:t>
            </a:r>
            <a:endParaRPr lang="en-US" sz="1600" b="0" i="0" dirty="0">
              <a:solidFill>
                <a:srgbClr val="333333"/>
              </a:solidFill>
              <a:effectLst/>
              <a:latin typeface="OpenSans"/>
            </a:endParaRPr>
          </a:p>
          <a:p>
            <a:pPr algn="l"/>
            <a:endParaRPr lang="en-US" sz="1600" b="0" i="0" dirty="0">
              <a:solidFill>
                <a:srgbClr val="333333"/>
              </a:solidFill>
              <a:effectLst/>
              <a:latin typeface="OpenSans"/>
            </a:endParaRPr>
          </a:p>
          <a:p>
            <a:pPr algn="l"/>
            <a:r>
              <a:rPr lang="en-US" sz="1600" b="0" i="0" dirty="0">
                <a:solidFill>
                  <a:srgbClr val="333333"/>
                </a:solidFill>
                <a:effectLst/>
                <a:latin typeface="OpenSans"/>
              </a:rPr>
              <a:t>An API publishes a set of functions or methods that can be </a:t>
            </a:r>
          </a:p>
          <a:p>
            <a:pPr algn="l"/>
            <a:r>
              <a:rPr lang="en-US" sz="1600" b="0" i="0" dirty="0">
                <a:solidFill>
                  <a:srgbClr val="333333"/>
                </a:solidFill>
                <a:effectLst/>
                <a:latin typeface="OpenSans"/>
              </a:rPr>
              <a:t>used programmatically to invoke operations, access data, and store data.</a:t>
            </a:r>
          </a:p>
          <a:p>
            <a:pPr algn="l"/>
            <a:endParaRPr lang="en-US" sz="1600" dirty="0">
              <a:solidFill>
                <a:srgbClr val="333333"/>
              </a:solidFill>
              <a:latin typeface="OpenSans"/>
            </a:endParaRPr>
          </a:p>
          <a:p>
            <a:pPr algn="l"/>
            <a:r>
              <a:rPr lang="en-US" sz="1600" b="0" i="0" dirty="0">
                <a:solidFill>
                  <a:srgbClr val="333333"/>
                </a:solidFill>
                <a:effectLst/>
                <a:latin typeface="OpenSans"/>
              </a:rPr>
              <a:t>Access to an API can be controlled by specific access method, </a:t>
            </a:r>
          </a:p>
          <a:p>
            <a:pPr algn="l"/>
            <a:r>
              <a:rPr lang="en-US" sz="1600" b="0" i="0" dirty="0">
                <a:solidFill>
                  <a:srgbClr val="333333"/>
                </a:solidFill>
                <a:effectLst/>
                <a:latin typeface="OpenSans"/>
              </a:rPr>
              <a:t>for example, public keys, if so warranted by the application.</a:t>
            </a:r>
          </a:p>
          <a:p>
            <a:pPr algn="l"/>
            <a:r>
              <a:rPr lang="en-US" sz="1600" b="0" i="0" dirty="0">
                <a:solidFill>
                  <a:srgbClr val="333333"/>
                </a:solidFill>
                <a:effectLst/>
                <a:latin typeface="OpenSans"/>
              </a:rPr>
              <a:t>Blockchain server and node provide the blockchain functionality and data structures.</a:t>
            </a:r>
          </a:p>
          <a:p>
            <a:pPr algn="l"/>
            <a:r>
              <a:rPr lang="en-US" sz="1600" b="0" i="0" dirty="0">
                <a:solidFill>
                  <a:srgbClr val="1F1F1F"/>
                </a:solidFill>
                <a:effectLst/>
                <a:latin typeface="Source Sans Pro" panose="020B0503030403020204" pitchFamily="34" charset="0"/>
              </a:rPr>
              <a:t>How do applications call the functions of a blockchain, invoke them?</a:t>
            </a:r>
            <a:endParaRPr lang="en-US" sz="1600" dirty="0">
              <a:solidFill>
                <a:srgbClr val="333333"/>
              </a:solidFill>
              <a:latin typeface="OpenSans"/>
            </a:endParaRPr>
          </a:p>
          <a:p>
            <a:pPr algn="l"/>
            <a:r>
              <a:rPr lang="en-US" sz="1600" b="0" i="0" dirty="0">
                <a:solidFill>
                  <a:srgbClr val="1F1F1F"/>
                </a:solidFill>
                <a:effectLst/>
                <a:latin typeface="Source Sans Pro" panose="020B0503030403020204" pitchFamily="34" charset="0"/>
              </a:rPr>
              <a:t>How do they use them for accomplishing tasks of an application?</a:t>
            </a:r>
            <a:endParaRPr lang="en-US" sz="1600" b="0" i="0" dirty="0">
              <a:solidFill>
                <a:srgbClr val="333333"/>
              </a:solidFill>
              <a:effectLst/>
              <a:latin typeface="OpenSans"/>
            </a:endParaRPr>
          </a:p>
        </p:txBody>
      </p:sp>
      <p:pic>
        <p:nvPicPr>
          <p:cNvPr id="8" name="Content Placeholder 7">
            <a:extLst>
              <a:ext uri="{FF2B5EF4-FFF2-40B4-BE49-F238E27FC236}">
                <a16:creationId xmlns:a16="http://schemas.microsoft.com/office/drawing/2014/main" id="{A87179FC-1E03-4FB7-0405-ACFEE00D96D1}"/>
              </a:ext>
            </a:extLst>
          </p:cNvPr>
          <p:cNvPicPr>
            <a:picLocks noGrp="1" noChangeAspect="1"/>
          </p:cNvPicPr>
          <p:nvPr>
            <p:ph idx="1"/>
          </p:nvPr>
        </p:nvPicPr>
        <p:blipFill rotWithShape="1">
          <a:blip r:embed="rId3"/>
          <a:srcRect l="24027" t="27734" r="11081" b="19301"/>
          <a:stretch/>
        </p:blipFill>
        <p:spPr>
          <a:xfrm>
            <a:off x="6811347" y="1959428"/>
            <a:ext cx="5019870" cy="2304661"/>
          </a:xfrm>
        </p:spPr>
      </p:pic>
    </p:spTree>
    <p:extLst>
      <p:ext uri="{BB962C8B-B14F-4D97-AF65-F5344CB8AC3E}">
        <p14:creationId xmlns:p14="http://schemas.microsoft.com/office/powerpoint/2010/main" val="2332970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Etherium</a:t>
            </a:r>
            <a:r>
              <a:rPr lang="en-US" sz="2400" b="1" dirty="0"/>
              <a:t> API</a:t>
            </a:r>
          </a:p>
        </p:txBody>
      </p:sp>
      <p:sp>
        <p:nvSpPr>
          <p:cNvPr id="7" name="TextBox 6">
            <a:extLst>
              <a:ext uri="{FF2B5EF4-FFF2-40B4-BE49-F238E27FC236}">
                <a16:creationId xmlns:a16="http://schemas.microsoft.com/office/drawing/2014/main" id="{F6021459-7C9D-F264-EA8D-F25B4364052A}"/>
              </a:ext>
            </a:extLst>
          </p:cNvPr>
          <p:cNvSpPr txBox="1"/>
          <p:nvPr/>
        </p:nvSpPr>
        <p:spPr>
          <a:xfrm>
            <a:off x="1012052" y="2900461"/>
            <a:ext cx="5406501" cy="830997"/>
          </a:xfrm>
          <a:prstGeom prst="rect">
            <a:avLst/>
          </a:prstGeom>
          <a:noFill/>
        </p:spPr>
        <p:txBody>
          <a:bodyPr wrap="square" rtlCol="0">
            <a:spAutoFit/>
          </a:bodyPr>
          <a:lstStyle/>
          <a:p>
            <a:pPr algn="l"/>
            <a:r>
              <a:rPr lang="en-US" sz="1600" b="0" i="0" dirty="0">
                <a:solidFill>
                  <a:srgbClr val="333333"/>
                </a:solidFill>
                <a:effectLst/>
                <a:latin typeface="OpenSans"/>
              </a:rPr>
              <a:t>For example, in the command </a:t>
            </a:r>
            <a:r>
              <a:rPr lang="en-US" sz="1600" b="0" i="0" dirty="0" err="1">
                <a:solidFill>
                  <a:srgbClr val="333333"/>
                </a:solidFill>
                <a:effectLst/>
                <a:latin typeface="OpenSans"/>
              </a:rPr>
              <a:t>miner.start</a:t>
            </a:r>
            <a:r>
              <a:rPr lang="en-US" sz="1600" b="0" i="0" dirty="0">
                <a:solidFill>
                  <a:srgbClr val="333333"/>
                </a:solidFill>
                <a:effectLst/>
                <a:latin typeface="OpenSans"/>
              </a:rPr>
              <a:t>(), </a:t>
            </a:r>
          </a:p>
          <a:p>
            <a:pPr algn="l"/>
            <a:r>
              <a:rPr lang="en-US" sz="1600" b="0" i="0" dirty="0">
                <a:solidFill>
                  <a:srgbClr val="333333"/>
                </a:solidFill>
                <a:effectLst/>
                <a:latin typeface="OpenSans"/>
              </a:rPr>
              <a:t>miner is API, and start() is the function of the miner API. </a:t>
            </a:r>
          </a:p>
          <a:p>
            <a:pPr algn="l"/>
            <a:r>
              <a:rPr lang="en-US" sz="1600" b="0" i="0" dirty="0">
                <a:solidFill>
                  <a:srgbClr val="333333"/>
                </a:solidFill>
                <a:effectLst/>
                <a:latin typeface="OpenSans"/>
              </a:rPr>
              <a:t>Why in the context of a </a:t>
            </a:r>
            <a:r>
              <a:rPr lang="en-US" sz="1600" b="0" i="0" dirty="0" err="1">
                <a:solidFill>
                  <a:srgbClr val="333333"/>
                </a:solidFill>
                <a:effectLst/>
                <a:latin typeface="OpenSans"/>
              </a:rPr>
              <a:t>Dapp</a:t>
            </a:r>
            <a:r>
              <a:rPr lang="en-US" sz="1600" b="0" i="0" dirty="0">
                <a:solidFill>
                  <a:srgbClr val="333333"/>
                </a:solidFill>
                <a:effectLst/>
                <a:latin typeface="OpenSans"/>
              </a:rPr>
              <a:t> I'll be learning about APIs?</a:t>
            </a:r>
          </a:p>
        </p:txBody>
      </p:sp>
      <p:pic>
        <p:nvPicPr>
          <p:cNvPr id="6" name="Content Placeholder 5">
            <a:extLst>
              <a:ext uri="{FF2B5EF4-FFF2-40B4-BE49-F238E27FC236}">
                <a16:creationId xmlns:a16="http://schemas.microsoft.com/office/drawing/2014/main" id="{AFB82E30-C3F5-075A-28C7-3ED941655C92}"/>
              </a:ext>
            </a:extLst>
          </p:cNvPr>
          <p:cNvPicPr>
            <a:picLocks noGrp="1" noChangeAspect="1"/>
          </p:cNvPicPr>
          <p:nvPr>
            <p:ph idx="1"/>
          </p:nvPr>
        </p:nvPicPr>
        <p:blipFill rotWithShape="1">
          <a:blip r:embed="rId3"/>
          <a:srcRect l="30110" t="36848" r="22177" b="22517"/>
          <a:stretch/>
        </p:blipFill>
        <p:spPr>
          <a:xfrm>
            <a:off x="7337876" y="2663889"/>
            <a:ext cx="3690907" cy="1768152"/>
          </a:xfrm>
        </p:spPr>
      </p:pic>
    </p:spTree>
    <p:extLst>
      <p:ext uri="{BB962C8B-B14F-4D97-AF65-F5344CB8AC3E}">
        <p14:creationId xmlns:p14="http://schemas.microsoft.com/office/powerpoint/2010/main" val="3790126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sp>
        <p:nvSpPr>
          <p:cNvPr id="4" name="Content Placeholder 3">
            <a:extLst>
              <a:ext uri="{FF2B5EF4-FFF2-40B4-BE49-F238E27FC236}">
                <a16:creationId xmlns:a16="http://schemas.microsoft.com/office/drawing/2014/main" id="{F5879E4F-B0A6-CEAF-759A-2BEB6909B3DB}"/>
              </a:ext>
            </a:extLst>
          </p:cNvPr>
          <p:cNvSpPr>
            <a:spLocks noGrp="1"/>
          </p:cNvSpPr>
          <p:nvPr>
            <p:ph idx="1"/>
          </p:nvPr>
        </p:nvSpPr>
        <p:spPr>
          <a:xfrm>
            <a:off x="838199" y="1331651"/>
            <a:ext cx="9202445" cy="4749554"/>
          </a:xfrm>
        </p:spPr>
        <p:txBody>
          <a:bodyPr>
            <a:normAutofit/>
          </a:bodyPr>
          <a:lstStyle/>
          <a:p>
            <a:pPr marL="0" indent="0" algn="just">
              <a:buNone/>
            </a:pPr>
            <a:r>
              <a:rPr lang="en-US" sz="2400" b="1" i="0" dirty="0">
                <a:solidFill>
                  <a:srgbClr val="111111"/>
                </a:solidFill>
                <a:effectLst/>
                <a:latin typeface="Cabin-semi-bold"/>
              </a:rPr>
              <a:t>Blocks</a:t>
            </a:r>
          </a:p>
          <a:p>
            <a:pPr marL="0" indent="0" algn="just">
              <a:buNone/>
            </a:pPr>
            <a:r>
              <a:rPr lang="en-US" sz="1600" b="0" i="0" dirty="0">
                <a:solidFill>
                  <a:srgbClr val="111111"/>
                </a:solidFill>
                <a:effectLst/>
                <a:latin typeface="SourceSansPro"/>
              </a:rPr>
              <a:t>When a block on the blockchain is opened, the blockchain creates the block hash, a 256-bit number that encodes the following information:</a:t>
            </a:r>
          </a:p>
          <a:p>
            <a:pPr algn="just">
              <a:buFont typeface="Arial" panose="020B0604020202020204" pitchFamily="34" charset="0"/>
              <a:buChar char="•"/>
            </a:pPr>
            <a:r>
              <a:rPr lang="en-US" sz="1600" b="1" i="0" dirty="0">
                <a:solidFill>
                  <a:srgbClr val="111111"/>
                </a:solidFill>
                <a:effectLst/>
                <a:latin typeface="Cabin-semi-bold"/>
              </a:rPr>
              <a:t>The block version</a:t>
            </a:r>
            <a:r>
              <a:rPr lang="en-US" sz="1600" b="0" i="0" dirty="0">
                <a:solidFill>
                  <a:srgbClr val="111111"/>
                </a:solidFill>
                <a:effectLst/>
                <a:latin typeface="SourceSansPro"/>
              </a:rPr>
              <a:t>: The Bitcoin client version</a:t>
            </a:r>
          </a:p>
          <a:p>
            <a:pPr algn="just">
              <a:buFont typeface="Arial" panose="020B0604020202020204" pitchFamily="34" charset="0"/>
              <a:buChar char="•"/>
            </a:pPr>
            <a:r>
              <a:rPr lang="en-US" sz="1600" b="1" i="0" dirty="0">
                <a:solidFill>
                  <a:srgbClr val="111111"/>
                </a:solidFill>
                <a:effectLst/>
                <a:latin typeface="Cabin-semi-bold"/>
              </a:rPr>
              <a:t>The previous block's hash</a:t>
            </a:r>
            <a:r>
              <a:rPr lang="en-US" sz="1600" b="0" i="0" dirty="0">
                <a:solidFill>
                  <a:srgbClr val="111111"/>
                </a:solidFill>
                <a:effectLst/>
                <a:latin typeface="SourceSansPro"/>
              </a:rPr>
              <a:t>: The hash of the block before the current one</a:t>
            </a:r>
          </a:p>
          <a:p>
            <a:pPr algn="just">
              <a:buFont typeface="Arial" panose="020B0604020202020204" pitchFamily="34" charset="0"/>
              <a:buChar char="•"/>
            </a:pPr>
            <a:r>
              <a:rPr lang="en-US" sz="1600" b="1" i="0" dirty="0">
                <a:solidFill>
                  <a:srgbClr val="111111"/>
                </a:solidFill>
                <a:effectLst/>
                <a:latin typeface="Cabin-semi-bold"/>
              </a:rPr>
              <a:t>The </a:t>
            </a:r>
            <a:r>
              <a:rPr lang="en-US" sz="1600" b="1" i="0" dirty="0" err="1">
                <a:solidFill>
                  <a:srgbClr val="111111"/>
                </a:solidFill>
                <a:effectLst/>
                <a:latin typeface="Cabin-semi-bold"/>
              </a:rPr>
              <a:t>coinbase</a:t>
            </a:r>
            <a:r>
              <a:rPr lang="en-US" sz="1600" b="1" i="0" dirty="0">
                <a:solidFill>
                  <a:srgbClr val="111111"/>
                </a:solidFill>
                <a:effectLst/>
                <a:latin typeface="Cabin-semi-bold"/>
              </a:rPr>
              <a:t> transaction</a:t>
            </a:r>
            <a:r>
              <a:rPr lang="en-US" sz="1600" b="0" i="0" dirty="0">
                <a:solidFill>
                  <a:srgbClr val="111111"/>
                </a:solidFill>
                <a:effectLst/>
                <a:latin typeface="SourceSansPro"/>
              </a:rPr>
              <a:t>: The first transaction in the block, issuing the bitcoin reward</a:t>
            </a:r>
          </a:p>
          <a:p>
            <a:pPr algn="just">
              <a:buFont typeface="Arial" panose="020B0604020202020204" pitchFamily="34" charset="0"/>
              <a:buChar char="•"/>
            </a:pPr>
            <a:r>
              <a:rPr lang="en-US" sz="1600" b="1" i="0" dirty="0">
                <a:solidFill>
                  <a:srgbClr val="111111"/>
                </a:solidFill>
                <a:effectLst/>
                <a:latin typeface="Cabin-semi-bold"/>
              </a:rPr>
              <a:t>The block height number</a:t>
            </a:r>
            <a:r>
              <a:rPr lang="en-US" sz="1600" b="0" i="0" dirty="0">
                <a:solidFill>
                  <a:srgbClr val="111111"/>
                </a:solidFill>
                <a:effectLst/>
                <a:latin typeface="SourceSansPro"/>
              </a:rPr>
              <a:t>: How far away numerically the block is from the first block</a:t>
            </a:r>
          </a:p>
          <a:p>
            <a:pPr algn="just">
              <a:buFont typeface="Arial" panose="020B0604020202020204" pitchFamily="34" charset="0"/>
              <a:buChar char="•"/>
            </a:pPr>
            <a:r>
              <a:rPr lang="en-US" sz="1600" b="1" i="0" u="sng" dirty="0" err="1">
                <a:solidFill>
                  <a:srgbClr val="2C40D0"/>
                </a:solidFill>
                <a:effectLst/>
                <a:latin typeface="Cabin-semi-bold"/>
                <a:hlinkClick r:id="rId2"/>
              </a:rPr>
              <a:t>Merkelroot</a:t>
            </a:r>
            <a:r>
              <a:rPr lang="en-US" sz="1600" b="0" i="0" dirty="0">
                <a:solidFill>
                  <a:srgbClr val="111111"/>
                </a:solidFill>
                <a:effectLst/>
                <a:latin typeface="SourceSansPro"/>
              </a:rPr>
              <a:t>: A 256-bit number that stores the information about all previous blocks</a:t>
            </a:r>
          </a:p>
          <a:p>
            <a:pPr algn="just">
              <a:buFont typeface="Arial" panose="020B0604020202020204" pitchFamily="34" charset="0"/>
              <a:buChar char="•"/>
            </a:pPr>
            <a:r>
              <a:rPr lang="en-US" sz="1600" b="1" i="0" dirty="0">
                <a:solidFill>
                  <a:srgbClr val="111111"/>
                </a:solidFill>
                <a:effectLst/>
                <a:latin typeface="Cabin-semi-bold"/>
              </a:rPr>
              <a:t>Timestamp</a:t>
            </a:r>
            <a:r>
              <a:rPr lang="en-US" sz="1600" b="0" i="0" dirty="0">
                <a:solidFill>
                  <a:srgbClr val="111111"/>
                </a:solidFill>
                <a:effectLst/>
                <a:latin typeface="SourceSansPro"/>
              </a:rPr>
              <a:t>: The time and date the block was opened</a:t>
            </a:r>
          </a:p>
          <a:p>
            <a:pPr algn="just">
              <a:buFont typeface="Arial" panose="020B0604020202020204" pitchFamily="34" charset="0"/>
              <a:buChar char="•"/>
            </a:pPr>
            <a:r>
              <a:rPr lang="en-US" sz="1600" b="1" i="0" dirty="0">
                <a:solidFill>
                  <a:srgbClr val="111111"/>
                </a:solidFill>
                <a:effectLst/>
                <a:latin typeface="Cabin-semi-bold"/>
              </a:rPr>
              <a:t>The target in bits</a:t>
            </a:r>
            <a:r>
              <a:rPr lang="en-US" sz="1600" b="0" i="0" dirty="0">
                <a:solidFill>
                  <a:srgbClr val="111111"/>
                </a:solidFill>
                <a:effectLst/>
                <a:latin typeface="SourceSansPro"/>
              </a:rPr>
              <a:t>: The network target</a:t>
            </a:r>
          </a:p>
          <a:p>
            <a:pPr algn="just">
              <a:buFont typeface="Arial" panose="020B0604020202020204" pitchFamily="34" charset="0"/>
              <a:buChar char="•"/>
            </a:pPr>
            <a:r>
              <a:rPr lang="en-US" sz="1600" b="1" i="0" dirty="0">
                <a:solidFill>
                  <a:srgbClr val="111111"/>
                </a:solidFill>
                <a:effectLst/>
                <a:latin typeface="Cabin-semi-bold"/>
              </a:rPr>
              <a:t>The nonce</a:t>
            </a:r>
            <a:r>
              <a:rPr lang="en-US" sz="1600" b="0" i="0" dirty="0">
                <a:solidFill>
                  <a:srgbClr val="111111"/>
                </a:solidFill>
                <a:effectLst/>
                <a:latin typeface="SourceSansPro"/>
              </a:rPr>
              <a:t>: A randomly-generated 32-bit number</a:t>
            </a:r>
          </a:p>
          <a:p>
            <a:pPr marL="0" indent="0" algn="just">
              <a:buNone/>
            </a:pPr>
            <a:r>
              <a:rPr lang="en-US" sz="1600" b="0" i="0" dirty="0">
                <a:solidFill>
                  <a:srgbClr val="111111"/>
                </a:solidFill>
                <a:effectLst/>
                <a:latin typeface="SourceSansPro"/>
              </a:rPr>
              <a:t>Queued transactions are entered into the block, the block is closed, and the blockchain creates the hash. Each block contains information from the previous blocks, so the blockchain cannot be altered because each block is "chained" to the one before it. Blocks are validated and opened by a process called mining.</a:t>
            </a:r>
          </a:p>
          <a:p>
            <a:pPr marL="0" indent="0" algn="just">
              <a:buNone/>
            </a:pPr>
            <a:endParaRPr lang="en-US" sz="2200" dirty="0"/>
          </a:p>
        </p:txBody>
      </p:sp>
    </p:spTree>
    <p:extLst>
      <p:ext uri="{BB962C8B-B14F-4D97-AF65-F5344CB8AC3E}">
        <p14:creationId xmlns:p14="http://schemas.microsoft.com/office/powerpoint/2010/main" val="4164911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Etherium</a:t>
            </a:r>
            <a:r>
              <a:rPr lang="en-US" sz="2400" b="1" dirty="0"/>
              <a:t> API</a:t>
            </a:r>
          </a:p>
        </p:txBody>
      </p:sp>
      <p:sp>
        <p:nvSpPr>
          <p:cNvPr id="7" name="TextBox 6">
            <a:extLst>
              <a:ext uri="{FF2B5EF4-FFF2-40B4-BE49-F238E27FC236}">
                <a16:creationId xmlns:a16="http://schemas.microsoft.com/office/drawing/2014/main" id="{F6021459-7C9D-F264-EA8D-F25B4364052A}"/>
              </a:ext>
            </a:extLst>
          </p:cNvPr>
          <p:cNvSpPr txBox="1"/>
          <p:nvPr/>
        </p:nvSpPr>
        <p:spPr>
          <a:xfrm>
            <a:off x="580642" y="2274838"/>
            <a:ext cx="5406501" cy="2308324"/>
          </a:xfrm>
          <a:prstGeom prst="rect">
            <a:avLst/>
          </a:prstGeom>
          <a:noFill/>
        </p:spPr>
        <p:txBody>
          <a:bodyPr wrap="square" rtlCol="0">
            <a:spAutoFit/>
          </a:bodyPr>
          <a:lstStyle/>
          <a:p>
            <a:pPr algn="l"/>
            <a:r>
              <a:rPr lang="en-US" sz="1600" b="0" i="0" dirty="0">
                <a:solidFill>
                  <a:srgbClr val="333333"/>
                </a:solidFill>
                <a:effectLst/>
                <a:latin typeface="OpenSans"/>
              </a:rPr>
              <a:t>There are two major categories of APIs. </a:t>
            </a:r>
          </a:p>
          <a:p>
            <a:pPr algn="l"/>
            <a:r>
              <a:rPr lang="en-US" sz="1600" b="0" i="0" dirty="0">
                <a:solidFill>
                  <a:srgbClr val="333333"/>
                </a:solidFill>
                <a:effectLst/>
                <a:latin typeface="OpenSans"/>
              </a:rPr>
              <a:t>The first one is the management APIs, that includes admin, </a:t>
            </a:r>
          </a:p>
          <a:p>
            <a:pPr algn="l"/>
            <a:r>
              <a:rPr lang="en-US" sz="1600" b="0" i="0" dirty="0">
                <a:solidFill>
                  <a:srgbClr val="333333"/>
                </a:solidFill>
                <a:effectLst/>
                <a:latin typeface="OpenSans"/>
              </a:rPr>
              <a:t>debug, miner, personal, and </a:t>
            </a:r>
            <a:r>
              <a:rPr lang="en-US" sz="1600" b="0" i="0" dirty="0" err="1">
                <a:solidFill>
                  <a:srgbClr val="333333"/>
                </a:solidFill>
                <a:effectLst/>
                <a:latin typeface="OpenSans"/>
              </a:rPr>
              <a:t>txpool</a:t>
            </a:r>
            <a:r>
              <a:rPr lang="en-US" sz="1600" b="0" i="0" dirty="0">
                <a:solidFill>
                  <a:srgbClr val="333333"/>
                </a:solidFill>
                <a:effectLst/>
                <a:latin typeface="OpenSans"/>
              </a:rPr>
              <a:t>.</a:t>
            </a:r>
          </a:p>
          <a:p>
            <a:pPr algn="l"/>
            <a:r>
              <a:rPr lang="en-US" sz="1600" b="0" i="0" dirty="0">
                <a:solidFill>
                  <a:srgbClr val="1F1F1F"/>
                </a:solidFill>
                <a:effectLst/>
                <a:latin typeface="Source Sans Pro" panose="020B0503030403020204" pitchFamily="34" charset="0"/>
              </a:rPr>
              <a:t>They support methods for management of the </a:t>
            </a:r>
            <a:r>
              <a:rPr lang="en-US" sz="1600" b="0" i="0" dirty="0" err="1">
                <a:solidFill>
                  <a:srgbClr val="1F1F1F"/>
                </a:solidFill>
                <a:effectLst/>
                <a:latin typeface="Source Sans Pro" panose="020B0503030403020204" pitchFamily="34" charset="0"/>
              </a:rPr>
              <a:t>geth</a:t>
            </a:r>
            <a:r>
              <a:rPr lang="en-US" sz="1600" b="0" i="0" dirty="0">
                <a:solidFill>
                  <a:srgbClr val="1F1F1F"/>
                </a:solidFill>
                <a:effectLst/>
                <a:latin typeface="Source Sans Pro" panose="020B0503030403020204" pitchFamily="34" charset="0"/>
              </a:rPr>
              <a:t> node.</a:t>
            </a:r>
            <a:endParaRPr lang="en-US" sz="1600" dirty="0">
              <a:solidFill>
                <a:srgbClr val="333333"/>
              </a:solidFill>
              <a:latin typeface="OpenSans"/>
            </a:endParaRPr>
          </a:p>
          <a:p>
            <a:pPr algn="l"/>
            <a:endParaRPr lang="en-US" sz="1600" b="0" i="0" dirty="0">
              <a:solidFill>
                <a:srgbClr val="333333"/>
              </a:solidFill>
              <a:effectLst/>
              <a:latin typeface="OpenSans"/>
            </a:endParaRPr>
          </a:p>
          <a:p>
            <a:pPr algn="l"/>
            <a:r>
              <a:rPr lang="en-US" sz="1600" b="0" i="0" dirty="0">
                <a:solidFill>
                  <a:srgbClr val="333333"/>
                </a:solidFill>
                <a:effectLst/>
                <a:latin typeface="OpenSans"/>
              </a:rPr>
              <a:t>The second one is the web3 API, web3, eth, and net. </a:t>
            </a:r>
          </a:p>
          <a:p>
            <a:pPr algn="l"/>
            <a:r>
              <a:rPr lang="en-US" sz="1600" b="0" i="0" dirty="0">
                <a:solidFill>
                  <a:srgbClr val="333333"/>
                </a:solidFill>
                <a:effectLst/>
                <a:latin typeface="OpenSans"/>
              </a:rPr>
              <a:t>They support methods for development of </a:t>
            </a:r>
            <a:r>
              <a:rPr lang="en-US" sz="1600" b="0" i="0" dirty="0" err="1">
                <a:solidFill>
                  <a:srgbClr val="333333"/>
                </a:solidFill>
                <a:effectLst/>
                <a:latin typeface="OpenSans"/>
              </a:rPr>
              <a:t>Dapps</a:t>
            </a:r>
            <a:r>
              <a:rPr lang="en-US" sz="1600" b="0" i="0" dirty="0">
                <a:solidFill>
                  <a:srgbClr val="333333"/>
                </a:solidFill>
                <a:effectLst/>
                <a:latin typeface="OpenSans"/>
              </a:rPr>
              <a:t>.</a:t>
            </a:r>
          </a:p>
          <a:p>
            <a:pPr algn="l"/>
            <a:endParaRPr lang="en-US" sz="1600" b="0" i="0" dirty="0">
              <a:solidFill>
                <a:srgbClr val="333333"/>
              </a:solidFill>
              <a:effectLst/>
              <a:latin typeface="OpenSans"/>
            </a:endParaRPr>
          </a:p>
          <a:p>
            <a:pPr algn="l"/>
            <a:endParaRPr lang="en-US" sz="1600" b="0" i="0" dirty="0">
              <a:solidFill>
                <a:srgbClr val="333333"/>
              </a:solidFill>
              <a:effectLst/>
              <a:latin typeface="OpenSans"/>
            </a:endParaRPr>
          </a:p>
        </p:txBody>
      </p:sp>
      <p:pic>
        <p:nvPicPr>
          <p:cNvPr id="8" name="Content Placeholder 7">
            <a:extLst>
              <a:ext uri="{FF2B5EF4-FFF2-40B4-BE49-F238E27FC236}">
                <a16:creationId xmlns:a16="http://schemas.microsoft.com/office/drawing/2014/main" id="{CF6A2AA3-987E-C94D-394C-01D9CE4660A7}"/>
              </a:ext>
            </a:extLst>
          </p:cNvPr>
          <p:cNvPicPr>
            <a:picLocks noGrp="1" noChangeAspect="1"/>
          </p:cNvPicPr>
          <p:nvPr>
            <p:ph idx="1"/>
          </p:nvPr>
        </p:nvPicPr>
        <p:blipFill rotWithShape="1">
          <a:blip r:embed="rId3"/>
          <a:srcRect l="23665" t="24701" r="11684" b="14155"/>
          <a:stretch/>
        </p:blipFill>
        <p:spPr>
          <a:xfrm>
            <a:off x="6690049" y="2098708"/>
            <a:ext cx="5001208" cy="2660584"/>
          </a:xfrm>
        </p:spPr>
      </p:pic>
    </p:spTree>
    <p:extLst>
      <p:ext uri="{BB962C8B-B14F-4D97-AF65-F5344CB8AC3E}">
        <p14:creationId xmlns:p14="http://schemas.microsoft.com/office/powerpoint/2010/main" val="465058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Etherium</a:t>
            </a:r>
            <a:r>
              <a:rPr lang="en-US" sz="2400" b="1" dirty="0"/>
              <a:t> API</a:t>
            </a:r>
          </a:p>
        </p:txBody>
      </p:sp>
      <p:sp>
        <p:nvSpPr>
          <p:cNvPr id="7" name="TextBox 6">
            <a:extLst>
              <a:ext uri="{FF2B5EF4-FFF2-40B4-BE49-F238E27FC236}">
                <a16:creationId xmlns:a16="http://schemas.microsoft.com/office/drawing/2014/main" id="{F6021459-7C9D-F264-EA8D-F25B4364052A}"/>
              </a:ext>
            </a:extLst>
          </p:cNvPr>
          <p:cNvSpPr txBox="1"/>
          <p:nvPr/>
        </p:nvSpPr>
        <p:spPr>
          <a:xfrm>
            <a:off x="689499" y="1603034"/>
            <a:ext cx="6954175" cy="4185761"/>
          </a:xfrm>
          <a:prstGeom prst="rect">
            <a:avLst/>
          </a:prstGeom>
          <a:noFill/>
        </p:spPr>
        <p:txBody>
          <a:bodyPr wrap="square" rtlCol="0">
            <a:spAutoFit/>
          </a:bodyPr>
          <a:lstStyle/>
          <a:p>
            <a:pPr algn="l"/>
            <a:r>
              <a:rPr lang="en-US" sz="1400" b="0" i="0" dirty="0">
                <a:solidFill>
                  <a:srgbClr val="333333"/>
                </a:solidFill>
                <a:effectLst/>
                <a:latin typeface="OpenSans"/>
              </a:rPr>
              <a:t>Admin, the Admin API allows you to use functions to work with your Geth instance, including network peer and the RPC endpoint management. </a:t>
            </a:r>
          </a:p>
          <a:p>
            <a:pPr algn="l"/>
            <a:r>
              <a:rPr lang="en-US" sz="1400" b="0" i="0" dirty="0">
                <a:solidFill>
                  <a:srgbClr val="333333"/>
                </a:solidFill>
                <a:effectLst/>
                <a:latin typeface="OpenSans"/>
              </a:rPr>
              <a:t>Examples, </a:t>
            </a:r>
            <a:r>
              <a:rPr lang="en-US" sz="1400" b="0" i="0" dirty="0" err="1">
                <a:solidFill>
                  <a:srgbClr val="333333"/>
                </a:solidFill>
                <a:effectLst/>
                <a:latin typeface="OpenSans"/>
              </a:rPr>
              <a:t>admin.addPeer</a:t>
            </a:r>
            <a:r>
              <a:rPr lang="en-US" sz="1400" b="0" i="0" dirty="0">
                <a:solidFill>
                  <a:srgbClr val="333333"/>
                </a:solidFill>
                <a:effectLst/>
                <a:latin typeface="OpenSans"/>
              </a:rPr>
              <a:t>(),  </a:t>
            </a:r>
            <a:r>
              <a:rPr lang="en-US" sz="1400" b="0" i="0" dirty="0" err="1">
                <a:solidFill>
                  <a:srgbClr val="333333"/>
                </a:solidFill>
                <a:effectLst/>
                <a:latin typeface="OpenSans"/>
              </a:rPr>
              <a:t>admin.nodeInfo</a:t>
            </a:r>
            <a:r>
              <a:rPr lang="en-US" sz="1400" b="0" i="0" dirty="0">
                <a:solidFill>
                  <a:srgbClr val="333333"/>
                </a:solidFill>
                <a:effectLst/>
                <a:latin typeface="OpenSans"/>
              </a:rPr>
              <a:t>(). </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In this case, admin is the API, and </a:t>
            </a:r>
            <a:r>
              <a:rPr lang="en-US" sz="1400" b="0" i="0" dirty="0" err="1">
                <a:solidFill>
                  <a:srgbClr val="333333"/>
                </a:solidFill>
                <a:effectLst/>
                <a:latin typeface="OpenSans"/>
              </a:rPr>
              <a:t>addPeer</a:t>
            </a:r>
            <a:r>
              <a:rPr lang="en-US" sz="1400" b="0" i="0" dirty="0">
                <a:solidFill>
                  <a:srgbClr val="333333"/>
                </a:solidFill>
                <a:effectLst/>
                <a:latin typeface="OpenSans"/>
              </a:rPr>
              <a:t> and </a:t>
            </a:r>
            <a:r>
              <a:rPr lang="en-US" sz="1400" b="0" i="0" dirty="0" err="1">
                <a:solidFill>
                  <a:srgbClr val="333333"/>
                </a:solidFill>
                <a:effectLst/>
                <a:latin typeface="OpenSans"/>
              </a:rPr>
              <a:t>nodeInfo</a:t>
            </a:r>
            <a:r>
              <a:rPr lang="en-US" sz="1400" b="0" i="0" dirty="0">
                <a:solidFill>
                  <a:srgbClr val="333333"/>
                </a:solidFill>
                <a:effectLst/>
                <a:latin typeface="OpenSans"/>
              </a:rPr>
              <a:t> are functions of the admin API.  You can observe that admin supports functions for management of the node. </a:t>
            </a:r>
          </a:p>
          <a:p>
            <a:pPr algn="l"/>
            <a:endParaRPr lang="en-US" sz="1400" dirty="0">
              <a:solidFill>
                <a:srgbClr val="333333"/>
              </a:solidFill>
              <a:latin typeface="OpenSans"/>
            </a:endParaRPr>
          </a:p>
          <a:p>
            <a:pPr algn="l"/>
            <a:r>
              <a:rPr lang="en-US" sz="1400" b="0" i="0" dirty="0">
                <a:solidFill>
                  <a:srgbClr val="333333"/>
                </a:solidFill>
                <a:effectLst/>
                <a:latin typeface="OpenSans"/>
              </a:rPr>
              <a:t>Debug API, example, </a:t>
            </a:r>
            <a:r>
              <a:rPr lang="en-US" sz="1400" b="0" i="0" dirty="0" err="1">
                <a:solidFill>
                  <a:srgbClr val="333333"/>
                </a:solidFill>
                <a:effectLst/>
                <a:latin typeface="OpenSans"/>
              </a:rPr>
              <a:t>Debug.dumpBlock</a:t>
            </a:r>
            <a:r>
              <a:rPr lang="en-US" sz="1400" b="0" i="0" dirty="0">
                <a:solidFill>
                  <a:srgbClr val="333333"/>
                </a:solidFill>
                <a:effectLst/>
                <a:latin typeface="OpenSans"/>
              </a:rPr>
              <a:t>(16). </a:t>
            </a:r>
          </a:p>
          <a:p>
            <a:pPr algn="l"/>
            <a:r>
              <a:rPr lang="en-US" sz="1400" b="0" i="0" dirty="0">
                <a:solidFill>
                  <a:srgbClr val="333333"/>
                </a:solidFill>
                <a:effectLst/>
                <a:latin typeface="OpenSans"/>
              </a:rPr>
              <a:t>This will display the block header details of block 16. </a:t>
            </a:r>
          </a:p>
          <a:p>
            <a:pPr algn="l"/>
            <a:r>
              <a:rPr lang="en-US" sz="1400" b="0" i="0" dirty="0">
                <a:solidFill>
                  <a:srgbClr val="333333"/>
                </a:solidFill>
                <a:effectLst/>
                <a:latin typeface="OpenSans"/>
              </a:rPr>
              <a:t>You can observe that the debug API provides you the ability to peek into the blockchain, study it, and debug any issues by looking at the block.</a:t>
            </a:r>
          </a:p>
          <a:p>
            <a:pPr algn="l"/>
            <a:endParaRPr lang="en-US" sz="1400" dirty="0">
              <a:solidFill>
                <a:srgbClr val="333333"/>
              </a:solidFill>
              <a:latin typeface="OpenSans"/>
            </a:endParaRPr>
          </a:p>
          <a:p>
            <a:pPr algn="l"/>
            <a:r>
              <a:rPr lang="en-US" sz="1400" b="0" i="0" dirty="0">
                <a:solidFill>
                  <a:srgbClr val="333333"/>
                </a:solidFill>
                <a:effectLst/>
                <a:latin typeface="OpenSans"/>
              </a:rPr>
              <a:t>Miner API, the miner API allows you to control </a:t>
            </a:r>
          </a:p>
          <a:p>
            <a:pPr algn="l"/>
            <a:r>
              <a:rPr lang="en-US" sz="1400" b="0" i="0" dirty="0">
                <a:solidFill>
                  <a:srgbClr val="333333"/>
                </a:solidFill>
                <a:effectLst/>
                <a:latin typeface="OpenSans"/>
              </a:rPr>
              <a:t>the nodes mining operation and set various mining specific settings.</a:t>
            </a:r>
          </a:p>
          <a:p>
            <a:pPr algn="l"/>
            <a:r>
              <a:rPr lang="en-US" sz="1400" b="0" i="0" dirty="0">
                <a:solidFill>
                  <a:srgbClr val="333333"/>
                </a:solidFill>
                <a:effectLst/>
                <a:latin typeface="OpenSans"/>
              </a:rPr>
              <a:t>Example, </a:t>
            </a:r>
            <a:r>
              <a:rPr lang="en-US" sz="1400" b="0" i="0" dirty="0" err="1">
                <a:solidFill>
                  <a:srgbClr val="333333"/>
                </a:solidFill>
                <a:effectLst/>
                <a:latin typeface="OpenSans"/>
              </a:rPr>
              <a:t>miner.start</a:t>
            </a:r>
            <a:r>
              <a:rPr lang="en-US" sz="1400" b="0" i="0" dirty="0">
                <a:solidFill>
                  <a:srgbClr val="333333"/>
                </a:solidFill>
                <a:effectLst/>
                <a:latin typeface="OpenSans"/>
              </a:rPr>
              <a:t>(), </a:t>
            </a:r>
            <a:r>
              <a:rPr lang="en-US" sz="1400" b="0" i="0" dirty="0" err="1">
                <a:solidFill>
                  <a:srgbClr val="333333"/>
                </a:solidFill>
                <a:effectLst/>
                <a:latin typeface="OpenSans"/>
              </a:rPr>
              <a:t>miner.stop</a:t>
            </a:r>
            <a:r>
              <a:rPr lang="en-US" sz="1400" b="0" i="0" dirty="0">
                <a:solidFill>
                  <a:srgbClr val="333333"/>
                </a:solidFill>
                <a:effectLst/>
                <a:latin typeface="OpenSans"/>
              </a:rPr>
              <a:t>()  are sample functions that will start and stop the miner.</a:t>
            </a:r>
          </a:p>
          <a:p>
            <a:pPr algn="l"/>
            <a:r>
              <a:rPr lang="en-US" sz="1400" b="0" i="0" dirty="0">
                <a:solidFill>
                  <a:srgbClr val="333333"/>
                </a:solidFill>
                <a:effectLst/>
                <a:latin typeface="OpenSans"/>
              </a:rPr>
              <a:t>You can also say </a:t>
            </a:r>
            <a:r>
              <a:rPr lang="en-US" sz="1400" b="0" i="0" dirty="0" err="1">
                <a:solidFill>
                  <a:srgbClr val="333333"/>
                </a:solidFill>
                <a:effectLst/>
                <a:latin typeface="OpenSans"/>
              </a:rPr>
              <a:t>miner.start</a:t>
            </a:r>
            <a:r>
              <a:rPr lang="en-US" sz="1400" b="0" i="0" dirty="0">
                <a:solidFill>
                  <a:srgbClr val="333333"/>
                </a:solidFill>
                <a:effectLst/>
                <a:latin typeface="OpenSans"/>
              </a:rPr>
              <a:t>(6),  where 6 parallel threads are assigned to the mining operation.</a:t>
            </a:r>
          </a:p>
          <a:p>
            <a:pPr algn="l"/>
            <a:endParaRPr lang="en-US" sz="1400" dirty="0">
              <a:solidFill>
                <a:srgbClr val="333333"/>
              </a:solidFill>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07B772F9-EADD-BB64-95FC-3030481689BE}"/>
              </a:ext>
            </a:extLst>
          </p:cNvPr>
          <p:cNvPicPr>
            <a:picLocks noGrp="1" noChangeAspect="1"/>
          </p:cNvPicPr>
          <p:nvPr>
            <p:ph idx="1"/>
          </p:nvPr>
        </p:nvPicPr>
        <p:blipFill rotWithShape="1">
          <a:blip r:embed="rId3"/>
          <a:srcRect l="26319" t="22803" r="16629" b="34954"/>
          <a:stretch/>
        </p:blipFill>
        <p:spPr>
          <a:xfrm>
            <a:off x="8070980" y="1306286"/>
            <a:ext cx="3651676" cy="1520889"/>
          </a:xfrm>
        </p:spPr>
      </p:pic>
      <p:pic>
        <p:nvPicPr>
          <p:cNvPr id="10" name="Picture 9">
            <a:extLst>
              <a:ext uri="{FF2B5EF4-FFF2-40B4-BE49-F238E27FC236}">
                <a16:creationId xmlns:a16="http://schemas.microsoft.com/office/drawing/2014/main" id="{7CCBF765-A8D2-552B-5D1C-E501F7FB0FB6}"/>
              </a:ext>
            </a:extLst>
          </p:cNvPr>
          <p:cNvPicPr>
            <a:picLocks noChangeAspect="1"/>
          </p:cNvPicPr>
          <p:nvPr/>
        </p:nvPicPr>
        <p:blipFill rotWithShape="1">
          <a:blip r:embed="rId4"/>
          <a:srcRect l="26403" t="23343" r="10918" b="44429"/>
          <a:stretch/>
        </p:blipFill>
        <p:spPr>
          <a:xfrm>
            <a:off x="8070980" y="2955960"/>
            <a:ext cx="3835692" cy="1110881"/>
          </a:xfrm>
          <a:prstGeom prst="rect">
            <a:avLst/>
          </a:prstGeom>
        </p:spPr>
      </p:pic>
      <p:pic>
        <p:nvPicPr>
          <p:cNvPr id="12" name="Picture 11">
            <a:extLst>
              <a:ext uri="{FF2B5EF4-FFF2-40B4-BE49-F238E27FC236}">
                <a16:creationId xmlns:a16="http://schemas.microsoft.com/office/drawing/2014/main" id="{766BB7D8-E05F-A1B8-DC26-E4D097BBA39C}"/>
              </a:ext>
            </a:extLst>
          </p:cNvPr>
          <p:cNvPicPr>
            <a:picLocks noChangeAspect="1"/>
          </p:cNvPicPr>
          <p:nvPr/>
        </p:nvPicPr>
        <p:blipFill rotWithShape="1">
          <a:blip r:embed="rId5"/>
          <a:srcRect l="27092" t="24898" r="31582" b="36055"/>
          <a:stretch/>
        </p:blipFill>
        <p:spPr>
          <a:xfrm>
            <a:off x="8070980" y="4195626"/>
            <a:ext cx="2827175" cy="1502591"/>
          </a:xfrm>
          <a:prstGeom prst="rect">
            <a:avLst/>
          </a:prstGeom>
        </p:spPr>
      </p:pic>
    </p:spTree>
    <p:extLst>
      <p:ext uri="{BB962C8B-B14F-4D97-AF65-F5344CB8AC3E}">
        <p14:creationId xmlns:p14="http://schemas.microsoft.com/office/powerpoint/2010/main" val="37667011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Etherium</a:t>
            </a:r>
            <a:r>
              <a:rPr lang="en-US" sz="2400" b="1" dirty="0"/>
              <a:t> API</a:t>
            </a:r>
          </a:p>
        </p:txBody>
      </p:sp>
      <p:sp>
        <p:nvSpPr>
          <p:cNvPr id="7" name="TextBox 6">
            <a:extLst>
              <a:ext uri="{FF2B5EF4-FFF2-40B4-BE49-F238E27FC236}">
                <a16:creationId xmlns:a16="http://schemas.microsoft.com/office/drawing/2014/main" id="{F6021459-7C9D-F264-EA8D-F25B4364052A}"/>
              </a:ext>
            </a:extLst>
          </p:cNvPr>
          <p:cNvSpPr txBox="1"/>
          <p:nvPr/>
        </p:nvSpPr>
        <p:spPr>
          <a:xfrm>
            <a:off x="689499" y="1603034"/>
            <a:ext cx="6954175" cy="2462213"/>
          </a:xfrm>
          <a:prstGeom prst="rect">
            <a:avLst/>
          </a:prstGeom>
          <a:noFill/>
        </p:spPr>
        <p:txBody>
          <a:bodyPr wrap="square" rtlCol="0">
            <a:spAutoFit/>
          </a:bodyPr>
          <a:lstStyle/>
          <a:p>
            <a:pPr algn="l"/>
            <a:r>
              <a:rPr lang="en-US" sz="1400" b="0" i="0" dirty="0">
                <a:solidFill>
                  <a:srgbClr val="333333"/>
                </a:solidFill>
                <a:effectLst/>
                <a:latin typeface="OpenSans"/>
              </a:rPr>
              <a:t>Personal API deals with the creation and management of accounts within a node. </a:t>
            </a:r>
          </a:p>
          <a:p>
            <a:pPr algn="l"/>
            <a:r>
              <a:rPr lang="en-US" sz="1400" b="0" i="0" dirty="0">
                <a:solidFill>
                  <a:srgbClr val="333333"/>
                </a:solidFill>
                <a:effectLst/>
                <a:latin typeface="OpenSans"/>
              </a:rPr>
              <a:t>It also manages private keys in the key store, </a:t>
            </a:r>
            <a:r>
              <a:rPr lang="en-US" sz="1400" b="0" i="0" dirty="0">
                <a:solidFill>
                  <a:srgbClr val="1F1F1F"/>
                </a:solidFill>
                <a:effectLst/>
                <a:latin typeface="Source Sans Pro" panose="020B0503030403020204" pitchFamily="34" charset="0"/>
              </a:rPr>
              <a:t>that's why it is called personal API.</a:t>
            </a:r>
          </a:p>
          <a:p>
            <a:pPr algn="l"/>
            <a:endParaRPr lang="en-US" sz="1400" dirty="0">
              <a:solidFill>
                <a:srgbClr val="1F1F1F"/>
              </a:solidFill>
              <a:latin typeface="Source Sans Pro" panose="020B0503030403020204" pitchFamily="34" charset="0"/>
            </a:endParaRPr>
          </a:p>
          <a:p>
            <a:pPr algn="l"/>
            <a:r>
              <a:rPr lang="en-US" sz="1400" b="0" i="0" dirty="0">
                <a:solidFill>
                  <a:srgbClr val="1F1F1F"/>
                </a:solidFill>
                <a:effectLst/>
                <a:latin typeface="Source Sans Pro" panose="020B0503030403020204" pitchFamily="34" charset="0"/>
              </a:rPr>
              <a:t>Example, </a:t>
            </a:r>
            <a:r>
              <a:rPr lang="en-US" sz="1400" b="0" i="0" dirty="0" err="1">
                <a:solidFill>
                  <a:srgbClr val="1F1F1F"/>
                </a:solidFill>
                <a:effectLst/>
                <a:latin typeface="Source Sans Pro" panose="020B0503030403020204" pitchFamily="34" charset="0"/>
              </a:rPr>
              <a:t>personal.newAccount</a:t>
            </a:r>
            <a:r>
              <a:rPr lang="en-US" sz="1400" b="0" i="0" dirty="0">
                <a:solidFill>
                  <a:srgbClr val="1F1F1F"/>
                </a:solidFill>
                <a:effectLst/>
                <a:latin typeface="Source Sans Pro" panose="020B0503030403020204" pitchFamily="34" charset="0"/>
              </a:rPr>
              <a:t>() will create a new account within a node.</a:t>
            </a:r>
          </a:p>
          <a:p>
            <a:pPr algn="l"/>
            <a:endParaRPr lang="en-US" sz="1400" dirty="0">
              <a:solidFill>
                <a:srgbClr val="1F1F1F"/>
              </a:solidFill>
              <a:latin typeface="Source Sans Pro" panose="020B0503030403020204" pitchFamily="34" charset="0"/>
            </a:endParaRPr>
          </a:p>
          <a:p>
            <a:pPr algn="l"/>
            <a:r>
              <a:rPr lang="en-US" sz="1400" b="0" i="0" dirty="0" err="1">
                <a:solidFill>
                  <a:srgbClr val="333333"/>
                </a:solidFill>
                <a:effectLst/>
                <a:latin typeface="OpenSans"/>
              </a:rPr>
              <a:t>Txpool</a:t>
            </a:r>
            <a:r>
              <a:rPr lang="en-US" sz="1400" b="0" i="0" dirty="0">
                <a:solidFill>
                  <a:srgbClr val="333333"/>
                </a:solidFill>
                <a:effectLst/>
                <a:latin typeface="OpenSans"/>
              </a:rPr>
              <a:t> API, the </a:t>
            </a:r>
            <a:r>
              <a:rPr lang="en-US" sz="1400" b="0" i="0" dirty="0" err="1">
                <a:solidFill>
                  <a:srgbClr val="333333"/>
                </a:solidFill>
                <a:effectLst/>
                <a:latin typeface="OpenSans"/>
              </a:rPr>
              <a:t>Txpool</a:t>
            </a:r>
            <a:r>
              <a:rPr lang="en-US" sz="1400" b="0" i="0" dirty="0">
                <a:solidFill>
                  <a:srgbClr val="333333"/>
                </a:solidFill>
                <a:effectLst/>
                <a:latin typeface="OpenSans"/>
              </a:rPr>
              <a:t>, or transaction pool API, gives you access to several non-standard RPC methods to inspect the contents of the transaction pool, containing all the currently pending transaction, as well as those queued for future processing. </a:t>
            </a:r>
          </a:p>
          <a:p>
            <a:pPr algn="l"/>
            <a:r>
              <a:rPr lang="en-US" sz="1400" b="0" i="0" dirty="0">
                <a:solidFill>
                  <a:srgbClr val="333333"/>
                </a:solidFill>
                <a:effectLst/>
                <a:latin typeface="OpenSans"/>
              </a:rPr>
              <a:t>Example, </a:t>
            </a:r>
            <a:r>
              <a:rPr lang="en-US" sz="1400" b="0" i="0" dirty="0" err="1">
                <a:solidFill>
                  <a:srgbClr val="333333"/>
                </a:solidFill>
                <a:effectLst/>
                <a:latin typeface="OpenSans"/>
              </a:rPr>
              <a:t>txpool.inspect</a:t>
            </a:r>
            <a:r>
              <a:rPr lang="en-US" sz="1400" b="0" i="0" dirty="0">
                <a:solidFill>
                  <a:srgbClr val="333333"/>
                </a:solidFill>
                <a:effectLst/>
                <a:latin typeface="OpenSans"/>
              </a:rPr>
              <a:t>() lists you all the pending transactions for you to peruse and collect for building a block of transactions.</a:t>
            </a:r>
          </a:p>
          <a:p>
            <a:pPr algn="l"/>
            <a:endParaRPr lang="en-US" sz="1400" b="0" i="0" dirty="0">
              <a:solidFill>
                <a:srgbClr val="333333"/>
              </a:solidFill>
              <a:effectLst/>
              <a:latin typeface="OpenSans"/>
            </a:endParaRPr>
          </a:p>
        </p:txBody>
      </p:sp>
      <p:pic>
        <p:nvPicPr>
          <p:cNvPr id="13" name="Content Placeholder 12">
            <a:extLst>
              <a:ext uri="{FF2B5EF4-FFF2-40B4-BE49-F238E27FC236}">
                <a16:creationId xmlns:a16="http://schemas.microsoft.com/office/drawing/2014/main" id="{8481D3BB-F608-BFA9-A99E-BE98AE1265E7}"/>
              </a:ext>
            </a:extLst>
          </p:cNvPr>
          <p:cNvPicPr>
            <a:picLocks noGrp="1" noChangeAspect="1"/>
          </p:cNvPicPr>
          <p:nvPr>
            <p:ph idx="1"/>
          </p:nvPr>
        </p:nvPicPr>
        <p:blipFill rotWithShape="1">
          <a:blip r:embed="rId3"/>
          <a:srcRect l="27887" t="23446" r="12046" b="17371"/>
          <a:stretch/>
        </p:blipFill>
        <p:spPr>
          <a:xfrm>
            <a:off x="8127318" y="1603034"/>
            <a:ext cx="3769214" cy="2088962"/>
          </a:xfrm>
        </p:spPr>
      </p:pic>
    </p:spTree>
    <p:extLst>
      <p:ext uri="{BB962C8B-B14F-4D97-AF65-F5344CB8AC3E}">
        <p14:creationId xmlns:p14="http://schemas.microsoft.com/office/powerpoint/2010/main" val="1788826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Etherium</a:t>
            </a:r>
            <a:r>
              <a:rPr lang="en-US" sz="2400" b="1" dirty="0"/>
              <a:t> API</a:t>
            </a:r>
          </a:p>
        </p:txBody>
      </p:sp>
      <p:sp>
        <p:nvSpPr>
          <p:cNvPr id="7" name="TextBox 6">
            <a:extLst>
              <a:ext uri="{FF2B5EF4-FFF2-40B4-BE49-F238E27FC236}">
                <a16:creationId xmlns:a16="http://schemas.microsoft.com/office/drawing/2014/main" id="{F6021459-7C9D-F264-EA8D-F25B4364052A}"/>
              </a:ext>
            </a:extLst>
          </p:cNvPr>
          <p:cNvSpPr txBox="1"/>
          <p:nvPr/>
        </p:nvSpPr>
        <p:spPr>
          <a:xfrm>
            <a:off x="689499" y="1603034"/>
            <a:ext cx="6954175" cy="4185761"/>
          </a:xfrm>
          <a:prstGeom prst="rect">
            <a:avLst/>
          </a:prstGeom>
          <a:noFill/>
        </p:spPr>
        <p:txBody>
          <a:bodyPr wrap="square" rtlCol="0">
            <a:spAutoFit/>
          </a:bodyPr>
          <a:lstStyle/>
          <a:p>
            <a:pPr algn="l"/>
            <a:r>
              <a:rPr lang="en-US" sz="1400" b="0" i="0" dirty="0">
                <a:solidFill>
                  <a:srgbClr val="333333"/>
                </a:solidFill>
                <a:effectLst/>
                <a:latin typeface="OpenSans"/>
              </a:rPr>
              <a:t>Web3.js library, when included into </a:t>
            </a:r>
            <a:r>
              <a:rPr lang="en-US" sz="1400" b="0" i="0" dirty="0" err="1">
                <a:solidFill>
                  <a:srgbClr val="333333"/>
                </a:solidFill>
                <a:effectLst/>
                <a:latin typeface="OpenSans"/>
              </a:rPr>
              <a:t>Dapp</a:t>
            </a:r>
            <a:r>
              <a:rPr lang="en-US" sz="1400" b="0" i="0" dirty="0">
                <a:solidFill>
                  <a:srgbClr val="333333"/>
                </a:solidFill>
                <a:effectLst/>
                <a:latin typeface="OpenSans"/>
              </a:rPr>
              <a:t>, lets you use web3 object provided by the web3.js library and all its objects. </a:t>
            </a:r>
          </a:p>
          <a:p>
            <a:pPr algn="l"/>
            <a:r>
              <a:rPr lang="en-US" sz="1400" b="0" i="0" dirty="0">
                <a:solidFill>
                  <a:srgbClr val="333333"/>
                </a:solidFill>
                <a:effectLst/>
                <a:latin typeface="OpenSans"/>
              </a:rPr>
              <a:t>It also lets you communicate with a local node through the RPC port.</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It also provides access to the eth object and its function via web3.	,  and net object via web3.net, and their respective function. </a:t>
            </a:r>
            <a:r>
              <a:rPr lang="en-US" sz="1400" b="0" i="0" dirty="0">
                <a:solidFill>
                  <a:srgbClr val="1F1F1F"/>
                </a:solidFill>
                <a:effectLst/>
                <a:latin typeface="Source Sans Pro" panose="020B0503030403020204" pitchFamily="34" charset="0"/>
              </a:rPr>
              <a:t>You can also access other management APIs to the web3 object.</a:t>
            </a:r>
          </a:p>
          <a:p>
            <a:pPr algn="l"/>
            <a:endParaRPr lang="en-US" sz="1400" dirty="0">
              <a:solidFill>
                <a:srgbClr val="1F1F1F"/>
              </a:solidFill>
              <a:latin typeface="Source Sans Pro" panose="020B0503030403020204" pitchFamily="34" charset="0"/>
            </a:endParaRPr>
          </a:p>
          <a:p>
            <a:pPr algn="l"/>
            <a:r>
              <a:rPr lang="en-US" sz="1400" b="0" i="0" dirty="0">
                <a:solidFill>
                  <a:srgbClr val="333333"/>
                </a:solidFill>
                <a:effectLst/>
                <a:latin typeface="OpenSans"/>
              </a:rPr>
              <a:t>There is also Whisper API, web3.ssh. </a:t>
            </a:r>
          </a:p>
          <a:p>
            <a:pPr algn="l"/>
            <a:r>
              <a:rPr lang="en-US" sz="1400" b="0" i="0" dirty="0">
                <a:solidFill>
                  <a:srgbClr val="333333"/>
                </a:solidFill>
                <a:effectLst/>
                <a:latin typeface="OpenSans"/>
              </a:rPr>
              <a:t>It is used for secure gossiping and enables the Whisper protocol.</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Web3 is a JavaScript library that's specifically designed for </a:t>
            </a:r>
          </a:p>
          <a:p>
            <a:pPr algn="l"/>
            <a:r>
              <a:rPr lang="en-US" sz="1400" b="0" i="0" dirty="0">
                <a:solidFill>
                  <a:srgbClr val="333333"/>
                </a:solidFill>
                <a:effectLst/>
                <a:latin typeface="OpenSans"/>
              </a:rPr>
              <a:t>use with web client or Ethereum </a:t>
            </a:r>
            <a:r>
              <a:rPr lang="en-US" sz="1400" b="0" i="0" dirty="0" err="1">
                <a:solidFill>
                  <a:srgbClr val="333333"/>
                </a:solidFill>
                <a:effectLst/>
                <a:latin typeface="OpenSans"/>
              </a:rPr>
              <a:t>Dapps</a:t>
            </a:r>
            <a:r>
              <a:rPr lang="en-US" sz="1400" b="0" i="0" dirty="0">
                <a:solidFill>
                  <a:srgbClr val="333333"/>
                </a:solidFill>
                <a:effectLst/>
                <a:latin typeface="OpenSans"/>
              </a:rPr>
              <a:t>. </a:t>
            </a:r>
          </a:p>
          <a:p>
            <a:pPr algn="l"/>
            <a:r>
              <a:rPr lang="en-US" sz="1400" b="0" i="0" dirty="0">
                <a:solidFill>
                  <a:srgbClr val="333333"/>
                </a:solidFill>
                <a:effectLst/>
                <a:latin typeface="OpenSans"/>
              </a:rPr>
              <a:t>It's a portal through which all the underlying operations of the Ethereum </a:t>
            </a:r>
          </a:p>
          <a:p>
            <a:pPr algn="l"/>
            <a:r>
              <a:rPr lang="en-US" sz="1400" b="0" i="0" dirty="0">
                <a:solidFill>
                  <a:srgbClr val="333333"/>
                </a:solidFill>
                <a:effectLst/>
                <a:latin typeface="OpenSans"/>
              </a:rPr>
              <a:t>node on the blockchain server can be invoked. </a:t>
            </a:r>
          </a:p>
          <a:p>
            <a:pPr algn="l"/>
            <a:r>
              <a:rPr lang="en-US" sz="1400" b="0" i="0" dirty="0">
                <a:solidFill>
                  <a:srgbClr val="333333"/>
                </a:solidFill>
                <a:effectLst/>
                <a:latin typeface="OpenSans"/>
              </a:rPr>
              <a:t>For example, a Smart Contract deployment and Smart Contract function invocation.</a:t>
            </a: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9E7A80BD-341C-CFCE-F587-B3683913E8BD}"/>
              </a:ext>
            </a:extLst>
          </p:cNvPr>
          <p:cNvPicPr>
            <a:picLocks noGrp="1" noChangeAspect="1"/>
          </p:cNvPicPr>
          <p:nvPr>
            <p:ph idx="1"/>
          </p:nvPr>
        </p:nvPicPr>
        <p:blipFill rotWithShape="1">
          <a:blip r:embed="rId3"/>
          <a:srcRect l="23906" t="23446" r="10960" b="43103"/>
          <a:stretch/>
        </p:blipFill>
        <p:spPr>
          <a:xfrm>
            <a:off x="7772400" y="1791478"/>
            <a:ext cx="4236098" cy="1223761"/>
          </a:xfrm>
        </p:spPr>
      </p:pic>
      <p:pic>
        <p:nvPicPr>
          <p:cNvPr id="9" name="Picture 8">
            <a:extLst>
              <a:ext uri="{FF2B5EF4-FFF2-40B4-BE49-F238E27FC236}">
                <a16:creationId xmlns:a16="http://schemas.microsoft.com/office/drawing/2014/main" id="{B8AEDBB0-D619-59D4-8E07-3F985562D6C0}"/>
              </a:ext>
            </a:extLst>
          </p:cNvPr>
          <p:cNvPicPr>
            <a:picLocks noChangeAspect="1"/>
          </p:cNvPicPr>
          <p:nvPr/>
        </p:nvPicPr>
        <p:blipFill rotWithShape="1">
          <a:blip r:embed="rId4"/>
          <a:srcRect l="26862" t="25170" r="34872" b="49999"/>
          <a:stretch/>
        </p:blipFill>
        <p:spPr>
          <a:xfrm>
            <a:off x="7772400" y="3209730"/>
            <a:ext cx="4236098" cy="1546177"/>
          </a:xfrm>
          <a:prstGeom prst="rect">
            <a:avLst/>
          </a:prstGeom>
        </p:spPr>
      </p:pic>
    </p:spTree>
    <p:extLst>
      <p:ext uri="{BB962C8B-B14F-4D97-AF65-F5344CB8AC3E}">
        <p14:creationId xmlns:p14="http://schemas.microsoft.com/office/powerpoint/2010/main" val="3076827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Etherium</a:t>
            </a:r>
            <a:r>
              <a:rPr lang="en-US" sz="2400" b="1" dirty="0"/>
              <a:t> API</a:t>
            </a:r>
          </a:p>
        </p:txBody>
      </p:sp>
      <p:sp>
        <p:nvSpPr>
          <p:cNvPr id="7" name="TextBox 6">
            <a:extLst>
              <a:ext uri="{FF2B5EF4-FFF2-40B4-BE49-F238E27FC236}">
                <a16:creationId xmlns:a16="http://schemas.microsoft.com/office/drawing/2014/main" id="{F6021459-7C9D-F264-EA8D-F25B4364052A}"/>
              </a:ext>
            </a:extLst>
          </p:cNvPr>
          <p:cNvSpPr txBox="1"/>
          <p:nvPr/>
        </p:nvSpPr>
        <p:spPr>
          <a:xfrm>
            <a:off x="627356" y="2339880"/>
            <a:ext cx="4512816" cy="1600438"/>
          </a:xfrm>
          <a:prstGeom prst="rect">
            <a:avLst/>
          </a:prstGeom>
          <a:noFill/>
        </p:spPr>
        <p:txBody>
          <a:bodyPr wrap="square" rtlCol="0">
            <a:spAutoFit/>
          </a:bodyPr>
          <a:lstStyle/>
          <a:p>
            <a:pPr algn="l"/>
            <a:r>
              <a:rPr lang="en-US" sz="1400" b="0" i="0" dirty="0">
                <a:solidFill>
                  <a:srgbClr val="333333"/>
                </a:solidFill>
                <a:effectLst/>
                <a:latin typeface="OpenSans"/>
              </a:rPr>
              <a:t>Now that we know the APIs, here is a simple architecture of a </a:t>
            </a:r>
            <a:r>
              <a:rPr lang="en-US" sz="1400" b="0" i="0" dirty="0" err="1">
                <a:solidFill>
                  <a:srgbClr val="333333"/>
                </a:solidFill>
                <a:effectLst/>
                <a:latin typeface="OpenSans"/>
              </a:rPr>
              <a:t>Dapp</a:t>
            </a:r>
            <a:r>
              <a:rPr lang="en-US" sz="1400" b="0" i="0" dirty="0">
                <a:solidFill>
                  <a:srgbClr val="333333"/>
                </a:solidFill>
                <a:effectLst/>
                <a:latin typeface="OpenSans"/>
              </a:rPr>
              <a:t>. </a:t>
            </a:r>
          </a:p>
          <a:p>
            <a:pPr algn="l"/>
            <a:r>
              <a:rPr lang="en-US" sz="1400" b="0" i="0" dirty="0">
                <a:solidFill>
                  <a:srgbClr val="333333"/>
                </a:solidFill>
                <a:effectLst/>
                <a:latin typeface="OpenSans"/>
              </a:rPr>
              <a:t>It comprises multiple full nodes with only three of them, Node 1, 2, and N. </a:t>
            </a:r>
          </a:p>
          <a:p>
            <a:pPr algn="l"/>
            <a:r>
              <a:rPr lang="en-US" sz="1400" b="0" i="0" dirty="0">
                <a:solidFill>
                  <a:srgbClr val="333333"/>
                </a:solidFill>
                <a:effectLst/>
                <a:latin typeface="OpenSans"/>
              </a:rPr>
              <a:t>You can also see all of the APIs discussed. </a:t>
            </a:r>
          </a:p>
          <a:p>
            <a:pPr algn="l"/>
            <a:r>
              <a:rPr lang="en-US" sz="1400" b="0" i="0" dirty="0">
                <a:solidFill>
                  <a:srgbClr val="333333"/>
                </a:solidFill>
                <a:effectLst/>
                <a:latin typeface="OpenSans"/>
              </a:rPr>
              <a:t>Geth command is used to expose the RPC port, as well as the APIs.</a:t>
            </a:r>
          </a:p>
        </p:txBody>
      </p:sp>
      <p:pic>
        <p:nvPicPr>
          <p:cNvPr id="8" name="Content Placeholder 7">
            <a:extLst>
              <a:ext uri="{FF2B5EF4-FFF2-40B4-BE49-F238E27FC236}">
                <a16:creationId xmlns:a16="http://schemas.microsoft.com/office/drawing/2014/main" id="{8564F742-AEDE-64A5-FE3D-5F746C043760}"/>
              </a:ext>
            </a:extLst>
          </p:cNvPr>
          <p:cNvPicPr>
            <a:picLocks noGrp="1" noChangeAspect="1"/>
          </p:cNvPicPr>
          <p:nvPr>
            <p:ph idx="1"/>
          </p:nvPr>
        </p:nvPicPr>
        <p:blipFill rotWithShape="1">
          <a:blip r:embed="rId3"/>
          <a:srcRect l="22821" t="31809" r="10103" b="21189"/>
          <a:stretch/>
        </p:blipFill>
        <p:spPr>
          <a:xfrm>
            <a:off x="5140172" y="1908629"/>
            <a:ext cx="6248537" cy="2462939"/>
          </a:xfrm>
        </p:spPr>
      </p:pic>
    </p:spTree>
    <p:extLst>
      <p:ext uri="{BB962C8B-B14F-4D97-AF65-F5344CB8AC3E}">
        <p14:creationId xmlns:p14="http://schemas.microsoft.com/office/powerpoint/2010/main" val="1749716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Week1: </a:t>
            </a:r>
            <a:r>
              <a:rPr lang="en-US" sz="2400" b="1" dirty="0" err="1"/>
              <a:t>Etherium</a:t>
            </a:r>
            <a:r>
              <a:rPr lang="en-US" sz="2400" b="1" dirty="0"/>
              <a:t> API</a:t>
            </a:r>
          </a:p>
        </p:txBody>
      </p:sp>
      <p:sp>
        <p:nvSpPr>
          <p:cNvPr id="7" name="TextBox 6">
            <a:extLst>
              <a:ext uri="{FF2B5EF4-FFF2-40B4-BE49-F238E27FC236}">
                <a16:creationId xmlns:a16="http://schemas.microsoft.com/office/drawing/2014/main" id="{F6021459-7C9D-F264-EA8D-F25B4364052A}"/>
              </a:ext>
            </a:extLst>
          </p:cNvPr>
          <p:cNvSpPr txBox="1"/>
          <p:nvPr/>
        </p:nvSpPr>
        <p:spPr>
          <a:xfrm>
            <a:off x="627356" y="2339880"/>
            <a:ext cx="6465902" cy="2677656"/>
          </a:xfrm>
          <a:prstGeom prst="rect">
            <a:avLst/>
          </a:prstGeom>
          <a:noFill/>
        </p:spPr>
        <p:txBody>
          <a:bodyPr wrap="square" rtlCol="0">
            <a:spAutoFit/>
          </a:bodyPr>
          <a:lstStyle/>
          <a:p>
            <a:pPr algn="l"/>
            <a:r>
              <a:rPr lang="en-US" sz="1400" b="0" i="0" dirty="0">
                <a:solidFill>
                  <a:srgbClr val="333333"/>
                </a:solidFill>
                <a:effectLst/>
                <a:latin typeface="OpenSans"/>
              </a:rPr>
              <a:t>For a </a:t>
            </a:r>
            <a:r>
              <a:rPr lang="en-US" sz="1400" b="0" i="0" dirty="0" err="1">
                <a:solidFill>
                  <a:srgbClr val="333333"/>
                </a:solidFill>
                <a:effectLst/>
                <a:latin typeface="OpenSans"/>
              </a:rPr>
              <a:t>Dapp</a:t>
            </a:r>
            <a:r>
              <a:rPr lang="en-US" sz="1400" b="0" i="0" dirty="0">
                <a:solidFill>
                  <a:srgbClr val="333333"/>
                </a:solidFill>
                <a:effectLst/>
                <a:latin typeface="OpenSans"/>
              </a:rPr>
              <a:t>, the </a:t>
            </a:r>
            <a:r>
              <a:rPr lang="en-US" sz="1400" b="0" i="0" dirty="0" err="1">
                <a:solidFill>
                  <a:srgbClr val="333333"/>
                </a:solidFill>
                <a:effectLst/>
                <a:latin typeface="OpenSans"/>
              </a:rPr>
              <a:t>geth</a:t>
            </a:r>
            <a:r>
              <a:rPr lang="en-US" sz="1400" b="0" i="0" dirty="0">
                <a:solidFill>
                  <a:srgbClr val="333333"/>
                </a:solidFill>
                <a:effectLst/>
                <a:latin typeface="OpenSans"/>
              </a:rPr>
              <a:t> client has to expose an RPC endpoint using RPC port command. </a:t>
            </a:r>
          </a:p>
          <a:p>
            <a:pPr algn="l"/>
            <a:r>
              <a:rPr lang="en-US" sz="1400" b="0" i="0" dirty="0">
                <a:solidFill>
                  <a:srgbClr val="333333"/>
                </a:solidFill>
                <a:effectLst/>
                <a:latin typeface="OpenSans"/>
              </a:rPr>
              <a:t>A web3 object is instantiated in the web page script. </a:t>
            </a:r>
          </a:p>
          <a:p>
            <a:pPr algn="l"/>
            <a:r>
              <a:rPr lang="en-US" sz="1400" b="0" i="0" dirty="0">
                <a:solidFill>
                  <a:srgbClr val="333333"/>
                </a:solidFill>
                <a:effectLst/>
                <a:latin typeface="OpenSans"/>
              </a:rPr>
              <a:t>Recall that web3.js is a JavaScript library. </a:t>
            </a:r>
          </a:p>
          <a:p>
            <a:pPr algn="l"/>
            <a:r>
              <a:rPr lang="en-US" sz="1400" b="0" i="0" dirty="0">
                <a:solidFill>
                  <a:srgbClr val="333333"/>
                </a:solidFill>
                <a:effectLst/>
                <a:latin typeface="OpenSans"/>
              </a:rPr>
              <a:t>Requests or calls are invoked on the web3 object.</a:t>
            </a:r>
          </a:p>
          <a:p>
            <a:pPr algn="l"/>
            <a:endParaRPr lang="en-US" sz="1400" dirty="0">
              <a:solidFill>
                <a:srgbClr val="333333"/>
              </a:solidFill>
              <a:latin typeface="OpenSans"/>
            </a:endParaRPr>
          </a:p>
          <a:p>
            <a:pPr algn="l"/>
            <a:r>
              <a:rPr lang="en-US" sz="1400" b="0" i="0" dirty="0">
                <a:solidFill>
                  <a:srgbClr val="333333"/>
                </a:solidFill>
                <a:effectLst/>
                <a:latin typeface="OpenSans"/>
              </a:rPr>
              <a:t>Requests are transmitted as a JSON or RPC pipeline between the web client and </a:t>
            </a:r>
          </a:p>
          <a:p>
            <a:pPr algn="l"/>
            <a:r>
              <a:rPr lang="en-US" sz="1400" b="0" i="0" dirty="0">
                <a:solidFill>
                  <a:srgbClr val="333333"/>
                </a:solidFill>
                <a:effectLst/>
                <a:latin typeface="OpenSans"/>
              </a:rPr>
              <a:t>the </a:t>
            </a:r>
            <a:r>
              <a:rPr lang="en-US" sz="1400" b="0" i="0" dirty="0" err="1">
                <a:solidFill>
                  <a:srgbClr val="333333"/>
                </a:solidFill>
                <a:effectLst/>
                <a:latin typeface="OpenSans"/>
              </a:rPr>
              <a:t>geth</a:t>
            </a:r>
            <a:r>
              <a:rPr lang="en-US" sz="1400" b="0" i="0" dirty="0">
                <a:solidFill>
                  <a:srgbClr val="333333"/>
                </a:solidFill>
                <a:effectLst/>
                <a:latin typeface="OpenSans"/>
              </a:rPr>
              <a:t> client.</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Requested call and function is executed using appropriate API and </a:t>
            </a:r>
          </a:p>
          <a:p>
            <a:pPr algn="l"/>
            <a:r>
              <a:rPr lang="en-US" sz="1400" b="0" i="0" dirty="0">
                <a:solidFill>
                  <a:srgbClr val="333333"/>
                </a:solidFill>
                <a:effectLst/>
                <a:latin typeface="OpenSans"/>
              </a:rPr>
              <a:t>Smart Contract code.</a:t>
            </a:r>
          </a:p>
          <a:p>
            <a:pPr algn="l"/>
            <a:r>
              <a:rPr lang="en-US" sz="1400" b="0" i="0" dirty="0">
                <a:solidFill>
                  <a:srgbClr val="1F1F1F"/>
                </a:solidFill>
                <a:effectLst/>
                <a:latin typeface="Source Sans Pro" panose="020B0503030403020204" pitchFamily="34" charset="0"/>
              </a:rPr>
              <a:t>And the result, return to the back client.</a:t>
            </a:r>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6CD44F5A-D189-9E4F-AB2E-1130C0AA6281}"/>
              </a:ext>
            </a:extLst>
          </p:cNvPr>
          <p:cNvPicPr>
            <a:picLocks noGrp="1" noChangeAspect="1"/>
          </p:cNvPicPr>
          <p:nvPr>
            <p:ph idx="1"/>
          </p:nvPr>
        </p:nvPicPr>
        <p:blipFill rotWithShape="1">
          <a:blip r:embed="rId3"/>
          <a:srcRect l="37644" t="26447" r="24711" b="15442"/>
          <a:stretch/>
        </p:blipFill>
        <p:spPr>
          <a:xfrm>
            <a:off x="8652498" y="1875801"/>
            <a:ext cx="2912146" cy="2528596"/>
          </a:xfrm>
        </p:spPr>
      </p:pic>
    </p:spTree>
    <p:extLst>
      <p:ext uri="{BB962C8B-B14F-4D97-AF65-F5344CB8AC3E}">
        <p14:creationId xmlns:p14="http://schemas.microsoft.com/office/powerpoint/2010/main" val="31758282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a:t>Dapp Week1: Etherium API</a:t>
            </a:r>
            <a:endParaRPr lang="en-US" sz="2400" b="1" dirty="0"/>
          </a:p>
        </p:txBody>
      </p:sp>
      <p:sp>
        <p:nvSpPr>
          <p:cNvPr id="7" name="TextBox 6">
            <a:extLst>
              <a:ext uri="{FF2B5EF4-FFF2-40B4-BE49-F238E27FC236}">
                <a16:creationId xmlns:a16="http://schemas.microsoft.com/office/drawing/2014/main" id="{F6021459-7C9D-F264-EA8D-F25B4364052A}"/>
              </a:ext>
            </a:extLst>
          </p:cNvPr>
          <p:cNvSpPr txBox="1"/>
          <p:nvPr/>
        </p:nvSpPr>
        <p:spPr>
          <a:xfrm>
            <a:off x="1224515" y="2349211"/>
            <a:ext cx="4335261" cy="2462213"/>
          </a:xfrm>
          <a:prstGeom prst="rect">
            <a:avLst/>
          </a:prstGeom>
          <a:noFill/>
        </p:spPr>
        <p:txBody>
          <a:bodyPr wrap="square" rtlCol="0">
            <a:spAutoFit/>
          </a:bodyPr>
          <a:lstStyle/>
          <a:p>
            <a:pPr algn="l"/>
            <a:r>
              <a:rPr lang="en-US" sz="1400" b="0" i="0" dirty="0">
                <a:solidFill>
                  <a:srgbClr val="333333"/>
                </a:solidFill>
                <a:effectLst/>
                <a:latin typeface="OpenSans"/>
              </a:rPr>
              <a:t>We created a two node peer-to-peer blockchain network with ID 15. </a:t>
            </a:r>
          </a:p>
          <a:p>
            <a:pPr algn="l"/>
            <a:r>
              <a:rPr lang="en-US" sz="1400" b="0" i="0" dirty="0">
                <a:solidFill>
                  <a:srgbClr val="333333"/>
                </a:solidFill>
                <a:effectLst/>
                <a:latin typeface="OpenSans"/>
              </a:rPr>
              <a:t>We learned the foundational knowledge required to be a developer of a </a:t>
            </a:r>
            <a:r>
              <a:rPr lang="en-US" sz="1400" b="0" i="0" dirty="0" err="1">
                <a:solidFill>
                  <a:srgbClr val="333333"/>
                </a:solidFill>
                <a:effectLst/>
                <a:latin typeface="OpenSans"/>
              </a:rPr>
              <a:t>Dapp</a:t>
            </a:r>
            <a:r>
              <a:rPr lang="en-US" sz="1400" b="0" i="0" dirty="0">
                <a:solidFill>
                  <a:srgbClr val="333333"/>
                </a:solidFill>
                <a:effectLst/>
                <a:latin typeface="OpenSans"/>
              </a:rPr>
              <a:t> and </a:t>
            </a:r>
          </a:p>
          <a:p>
            <a:pPr algn="l"/>
            <a:r>
              <a:rPr lang="en-US" sz="1400" b="0" i="0" dirty="0">
                <a:solidFill>
                  <a:srgbClr val="333333"/>
                </a:solidFill>
                <a:effectLst/>
                <a:latin typeface="OpenSans"/>
              </a:rPr>
              <a:t>a blockchain citizen.</a:t>
            </a:r>
          </a:p>
          <a:p>
            <a:pPr algn="l"/>
            <a:endParaRPr lang="en-US" sz="1400" dirty="0">
              <a:solidFill>
                <a:srgbClr val="333333"/>
              </a:solidFill>
              <a:latin typeface="OpenSans"/>
            </a:endParaRPr>
          </a:p>
          <a:p>
            <a:pPr algn="l"/>
            <a:r>
              <a:rPr lang="en-US" sz="1400" b="0" i="0" dirty="0">
                <a:solidFill>
                  <a:srgbClr val="333333"/>
                </a:solidFill>
                <a:effectLst/>
                <a:latin typeface="OpenSans"/>
              </a:rPr>
              <a:t>We explored the </a:t>
            </a:r>
            <a:r>
              <a:rPr lang="en-US" sz="1400" b="0" i="0" dirty="0" err="1">
                <a:solidFill>
                  <a:srgbClr val="333333"/>
                </a:solidFill>
                <a:effectLst/>
                <a:latin typeface="OpenSans"/>
              </a:rPr>
              <a:t>Dapp</a:t>
            </a:r>
            <a:r>
              <a:rPr lang="en-US" sz="1400" b="0" i="0" dirty="0">
                <a:solidFill>
                  <a:srgbClr val="333333"/>
                </a:solidFill>
                <a:effectLst/>
                <a:latin typeface="OpenSans"/>
              </a:rPr>
              <a:t> architecture and the supporting APIs. </a:t>
            </a:r>
          </a:p>
          <a:p>
            <a:pPr algn="l"/>
            <a:r>
              <a:rPr lang="en-US" sz="1400" b="0" i="0" dirty="0">
                <a:solidFill>
                  <a:srgbClr val="333333"/>
                </a:solidFill>
                <a:effectLst/>
                <a:latin typeface="OpenSans"/>
              </a:rPr>
              <a:t>Armed with all this knowledge, we are ready to develop our first </a:t>
            </a:r>
            <a:r>
              <a:rPr lang="en-US" sz="1400" b="0" i="0" dirty="0" err="1">
                <a:solidFill>
                  <a:srgbClr val="333333"/>
                </a:solidFill>
                <a:effectLst/>
                <a:latin typeface="OpenSans"/>
              </a:rPr>
              <a:t>Dapp</a:t>
            </a:r>
            <a:r>
              <a:rPr lang="en-US" sz="1400" b="0" i="0" dirty="0">
                <a:solidFill>
                  <a:srgbClr val="333333"/>
                </a:solidFill>
                <a:effectLst/>
                <a:latin typeface="OpenSans"/>
              </a:rPr>
              <a:t>.</a:t>
            </a:r>
          </a:p>
          <a:p>
            <a:pPr algn="l"/>
            <a:endParaRPr lang="en-US" sz="1400" b="0" i="0" dirty="0">
              <a:solidFill>
                <a:srgbClr val="333333"/>
              </a:solidFill>
              <a:effectLst/>
              <a:latin typeface="OpenSans"/>
            </a:endParaRPr>
          </a:p>
        </p:txBody>
      </p:sp>
      <p:pic>
        <p:nvPicPr>
          <p:cNvPr id="8" name="Content Placeholder 7">
            <a:extLst>
              <a:ext uri="{FF2B5EF4-FFF2-40B4-BE49-F238E27FC236}">
                <a16:creationId xmlns:a16="http://schemas.microsoft.com/office/drawing/2014/main" id="{280D59C5-61FC-EF79-B1A1-156049141463}"/>
              </a:ext>
            </a:extLst>
          </p:cNvPr>
          <p:cNvPicPr>
            <a:picLocks noGrp="1" noChangeAspect="1"/>
          </p:cNvPicPr>
          <p:nvPr>
            <p:ph idx="1"/>
          </p:nvPr>
        </p:nvPicPr>
        <p:blipFill rotWithShape="1">
          <a:blip r:embed="rId3"/>
          <a:srcRect l="22700" t="23017" r="13735" b="14584"/>
          <a:stretch/>
        </p:blipFill>
        <p:spPr>
          <a:xfrm>
            <a:off x="5878286" y="2213381"/>
            <a:ext cx="5253133" cy="2900687"/>
          </a:xfrm>
        </p:spPr>
      </p:pic>
    </p:spTree>
    <p:extLst>
      <p:ext uri="{BB962C8B-B14F-4D97-AF65-F5344CB8AC3E}">
        <p14:creationId xmlns:p14="http://schemas.microsoft.com/office/powerpoint/2010/main" val="26672395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Truffle Development</a:t>
            </a:r>
          </a:p>
        </p:txBody>
      </p:sp>
      <p:pic>
        <p:nvPicPr>
          <p:cNvPr id="6" name="Content Placeholder 5">
            <a:extLst>
              <a:ext uri="{FF2B5EF4-FFF2-40B4-BE49-F238E27FC236}">
                <a16:creationId xmlns:a16="http://schemas.microsoft.com/office/drawing/2014/main" id="{DD19928D-8AC7-79D3-8980-3D798DAF35F5}"/>
              </a:ext>
            </a:extLst>
          </p:cNvPr>
          <p:cNvPicPr>
            <a:picLocks noGrp="1" noChangeAspect="1"/>
          </p:cNvPicPr>
          <p:nvPr>
            <p:ph idx="1"/>
          </p:nvPr>
        </p:nvPicPr>
        <p:blipFill rotWithShape="1">
          <a:blip r:embed="rId3"/>
          <a:srcRect l="23063" t="24303" r="13855" b="12440"/>
          <a:stretch/>
        </p:blipFill>
        <p:spPr>
          <a:xfrm>
            <a:off x="2657669" y="1653545"/>
            <a:ext cx="6876661" cy="3878806"/>
          </a:xfrm>
        </p:spPr>
      </p:pic>
    </p:spTree>
    <p:extLst>
      <p:ext uri="{BB962C8B-B14F-4D97-AF65-F5344CB8AC3E}">
        <p14:creationId xmlns:p14="http://schemas.microsoft.com/office/powerpoint/2010/main" val="2198288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Truffle Development</a:t>
            </a:r>
          </a:p>
        </p:txBody>
      </p:sp>
      <p:pic>
        <p:nvPicPr>
          <p:cNvPr id="7" name="Content Placeholder 6">
            <a:extLst>
              <a:ext uri="{FF2B5EF4-FFF2-40B4-BE49-F238E27FC236}">
                <a16:creationId xmlns:a16="http://schemas.microsoft.com/office/drawing/2014/main" id="{620D54E6-F3E1-0EE4-E531-36975CFD0A9E}"/>
              </a:ext>
            </a:extLst>
          </p:cNvPr>
          <p:cNvPicPr>
            <a:picLocks noGrp="1" noChangeAspect="1"/>
          </p:cNvPicPr>
          <p:nvPr>
            <p:ph idx="1"/>
          </p:nvPr>
        </p:nvPicPr>
        <p:blipFill rotWithShape="1">
          <a:blip r:embed="rId3"/>
          <a:srcRect l="22579" t="21302" r="11443" b="12010"/>
          <a:stretch/>
        </p:blipFill>
        <p:spPr>
          <a:xfrm>
            <a:off x="5799350" y="1912776"/>
            <a:ext cx="5957221" cy="3387012"/>
          </a:xfrm>
        </p:spPr>
      </p:pic>
      <p:sp>
        <p:nvSpPr>
          <p:cNvPr id="8" name="TextBox 7">
            <a:extLst>
              <a:ext uri="{FF2B5EF4-FFF2-40B4-BE49-F238E27FC236}">
                <a16:creationId xmlns:a16="http://schemas.microsoft.com/office/drawing/2014/main" id="{34A01A14-7EE9-0117-FE46-E4CC0767AEEE}"/>
              </a:ext>
            </a:extLst>
          </p:cNvPr>
          <p:cNvSpPr txBox="1"/>
          <p:nvPr/>
        </p:nvSpPr>
        <p:spPr>
          <a:xfrm>
            <a:off x="335902" y="2377404"/>
            <a:ext cx="5355771" cy="2308324"/>
          </a:xfrm>
          <a:prstGeom prst="rect">
            <a:avLst/>
          </a:prstGeom>
          <a:noFill/>
        </p:spPr>
        <p:txBody>
          <a:bodyPr wrap="square" rtlCol="0">
            <a:spAutoFit/>
          </a:bodyPr>
          <a:lstStyle/>
          <a:p>
            <a:pPr algn="l"/>
            <a:r>
              <a:rPr lang="en-US" b="0" i="0" dirty="0">
                <a:solidFill>
                  <a:srgbClr val="333333"/>
                </a:solidFill>
                <a:effectLst/>
                <a:latin typeface="OpenSans"/>
              </a:rPr>
              <a:t>To maintain the focus solely on the process of </a:t>
            </a:r>
            <a:r>
              <a:rPr lang="en-US" b="0" i="0" dirty="0" err="1">
                <a:solidFill>
                  <a:srgbClr val="333333"/>
                </a:solidFill>
                <a:effectLst/>
                <a:latin typeface="OpenSans"/>
              </a:rPr>
              <a:t>Dapp</a:t>
            </a:r>
            <a:r>
              <a:rPr lang="en-US" b="0" i="0" dirty="0">
                <a:solidFill>
                  <a:srgbClr val="333333"/>
                </a:solidFill>
                <a:effectLst/>
                <a:latin typeface="OpenSans"/>
              </a:rPr>
              <a:t> development we'll not handle the time elements or stages of the balloting. </a:t>
            </a:r>
          </a:p>
          <a:p>
            <a:pPr algn="l"/>
            <a:r>
              <a:rPr lang="en-US" b="0" i="0" dirty="0">
                <a:solidFill>
                  <a:srgbClr val="333333"/>
                </a:solidFill>
                <a:effectLst/>
                <a:latin typeface="OpenSans"/>
              </a:rPr>
              <a:t>At this time we'll talk about the four steps that make up the design process.</a:t>
            </a:r>
          </a:p>
          <a:p>
            <a:pPr algn="l"/>
            <a:endParaRPr lang="en-US" b="0" i="0" dirty="0">
              <a:solidFill>
                <a:srgbClr val="333333"/>
              </a:solidFill>
              <a:effectLst/>
              <a:latin typeface="OpenSans"/>
            </a:endParaRPr>
          </a:p>
          <a:p>
            <a:r>
              <a:rPr lang="en-US" b="0" i="0" dirty="0">
                <a:solidFill>
                  <a:srgbClr val="1F1F1F"/>
                </a:solidFill>
                <a:effectLst/>
                <a:latin typeface="Source Sans Pro" panose="020B0503030403020204" pitchFamily="34" charset="0"/>
              </a:rPr>
              <a:t>We'll represent the main logic of the problem using the smart contract and solidity. </a:t>
            </a:r>
            <a:endParaRPr lang="en-US" dirty="0"/>
          </a:p>
        </p:txBody>
      </p:sp>
    </p:spTree>
    <p:extLst>
      <p:ext uri="{BB962C8B-B14F-4D97-AF65-F5344CB8AC3E}">
        <p14:creationId xmlns:p14="http://schemas.microsoft.com/office/powerpoint/2010/main" val="2550136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Truffle Development</a:t>
            </a:r>
          </a:p>
        </p:txBody>
      </p:sp>
      <p:sp>
        <p:nvSpPr>
          <p:cNvPr id="8" name="TextBox 7">
            <a:extLst>
              <a:ext uri="{FF2B5EF4-FFF2-40B4-BE49-F238E27FC236}">
                <a16:creationId xmlns:a16="http://schemas.microsoft.com/office/drawing/2014/main" id="{34A01A14-7EE9-0117-FE46-E4CC0767AEEE}"/>
              </a:ext>
            </a:extLst>
          </p:cNvPr>
          <p:cNvSpPr txBox="1"/>
          <p:nvPr/>
        </p:nvSpPr>
        <p:spPr>
          <a:xfrm>
            <a:off x="507411" y="1862499"/>
            <a:ext cx="5588589" cy="3416320"/>
          </a:xfrm>
          <a:prstGeom prst="rect">
            <a:avLst/>
          </a:prstGeom>
          <a:noFill/>
        </p:spPr>
        <p:txBody>
          <a:bodyPr wrap="square" rtlCol="0">
            <a:spAutoFit/>
          </a:bodyPr>
          <a:lstStyle/>
          <a:p>
            <a:pPr algn="l"/>
            <a:r>
              <a:rPr lang="en-US" b="0" i="0" dirty="0">
                <a:solidFill>
                  <a:srgbClr val="333333"/>
                </a:solidFill>
                <a:effectLst/>
                <a:latin typeface="OpenSans"/>
              </a:rPr>
              <a:t> </a:t>
            </a:r>
          </a:p>
          <a:p>
            <a:pPr algn="l"/>
            <a:r>
              <a:rPr lang="en-US" b="0" i="0" dirty="0">
                <a:solidFill>
                  <a:srgbClr val="333333"/>
                </a:solidFill>
                <a:effectLst/>
                <a:latin typeface="OpenSans"/>
              </a:rPr>
              <a:t>We'll begin with data and operations. </a:t>
            </a:r>
          </a:p>
          <a:p>
            <a:pPr algn="l"/>
            <a:r>
              <a:rPr lang="en-US" b="0" i="0" dirty="0">
                <a:solidFill>
                  <a:srgbClr val="333333"/>
                </a:solidFill>
                <a:effectLst/>
                <a:latin typeface="OpenSans"/>
              </a:rPr>
              <a:t>To this we'll add modifiers and validation checks </a:t>
            </a:r>
          </a:p>
          <a:p>
            <a:pPr algn="l"/>
            <a:r>
              <a:rPr lang="en-US" b="0" i="0" dirty="0">
                <a:solidFill>
                  <a:srgbClr val="333333"/>
                </a:solidFill>
                <a:effectLst/>
                <a:latin typeface="OpenSans"/>
              </a:rPr>
              <a:t>to make sure rules specified in the problem definition are addressed. </a:t>
            </a:r>
          </a:p>
          <a:p>
            <a:pPr algn="l"/>
            <a:endParaRPr lang="en-US" b="0" i="0" dirty="0">
              <a:solidFill>
                <a:srgbClr val="333333"/>
              </a:solidFill>
              <a:effectLst/>
              <a:latin typeface="OpenSans"/>
            </a:endParaRPr>
          </a:p>
          <a:p>
            <a:pPr algn="l"/>
            <a:r>
              <a:rPr lang="en-US" b="0" i="0" dirty="0">
                <a:solidFill>
                  <a:srgbClr val="333333"/>
                </a:solidFill>
                <a:effectLst/>
                <a:latin typeface="OpenSans"/>
              </a:rPr>
              <a:t>We'll design a test smart contract that will ensure all the stated requirements are met. This like unit testing.</a:t>
            </a:r>
          </a:p>
          <a:p>
            <a:pPr algn="l"/>
            <a:r>
              <a:rPr lang="en-US" b="0" i="0" dirty="0">
                <a:solidFill>
                  <a:srgbClr val="333333"/>
                </a:solidFill>
                <a:effectLst/>
                <a:latin typeface="OpenSans"/>
              </a:rPr>
              <a:t> </a:t>
            </a:r>
          </a:p>
          <a:p>
            <a:pPr algn="l"/>
            <a:r>
              <a:rPr lang="en-US" b="0" i="0" dirty="0">
                <a:solidFill>
                  <a:srgbClr val="333333"/>
                </a:solidFill>
                <a:effectLst/>
                <a:latin typeface="OpenSans"/>
              </a:rPr>
              <a:t>After the successful completion of unit testing we'll </a:t>
            </a:r>
          </a:p>
          <a:p>
            <a:pPr algn="l"/>
            <a:r>
              <a:rPr lang="en-US" b="0" i="0" dirty="0">
                <a:solidFill>
                  <a:srgbClr val="333333"/>
                </a:solidFill>
                <a:effectLst/>
                <a:latin typeface="OpenSans"/>
              </a:rPr>
              <a:t>add the front-end component and test the completed </a:t>
            </a:r>
            <a:r>
              <a:rPr lang="en-US" b="0" i="0" dirty="0" err="1">
                <a:solidFill>
                  <a:srgbClr val="333333"/>
                </a:solidFill>
                <a:effectLst/>
                <a:latin typeface="OpenSans"/>
              </a:rPr>
              <a:t>Dapp</a:t>
            </a:r>
            <a:r>
              <a:rPr lang="en-US" b="0" i="0" dirty="0">
                <a:solidFill>
                  <a:srgbClr val="333333"/>
                </a:solidFill>
                <a:effectLst/>
                <a:latin typeface="OpenSans"/>
              </a:rPr>
              <a:t>. This is like integration testing.</a:t>
            </a:r>
          </a:p>
        </p:txBody>
      </p:sp>
      <p:pic>
        <p:nvPicPr>
          <p:cNvPr id="6" name="Content Placeholder 5">
            <a:extLst>
              <a:ext uri="{FF2B5EF4-FFF2-40B4-BE49-F238E27FC236}">
                <a16:creationId xmlns:a16="http://schemas.microsoft.com/office/drawing/2014/main" id="{187655AB-1202-85CB-84A4-1EA041B9DF49}"/>
              </a:ext>
            </a:extLst>
          </p:cNvPr>
          <p:cNvPicPr>
            <a:picLocks noGrp="1" noChangeAspect="1"/>
          </p:cNvPicPr>
          <p:nvPr>
            <p:ph idx="1"/>
          </p:nvPr>
        </p:nvPicPr>
        <p:blipFill rotWithShape="1">
          <a:blip r:embed="rId3"/>
          <a:srcRect l="29455" t="24947" r="13131" b="16942"/>
          <a:stretch/>
        </p:blipFill>
        <p:spPr>
          <a:xfrm>
            <a:off x="6267509" y="2211354"/>
            <a:ext cx="5588589" cy="3181739"/>
          </a:xfrm>
        </p:spPr>
      </p:pic>
    </p:spTree>
    <p:extLst>
      <p:ext uri="{BB962C8B-B14F-4D97-AF65-F5344CB8AC3E}">
        <p14:creationId xmlns:p14="http://schemas.microsoft.com/office/powerpoint/2010/main" val="3426913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sp>
        <p:nvSpPr>
          <p:cNvPr id="4" name="Content Placeholder 3">
            <a:extLst>
              <a:ext uri="{FF2B5EF4-FFF2-40B4-BE49-F238E27FC236}">
                <a16:creationId xmlns:a16="http://schemas.microsoft.com/office/drawing/2014/main" id="{F5879E4F-B0A6-CEAF-759A-2BEB6909B3DB}"/>
              </a:ext>
            </a:extLst>
          </p:cNvPr>
          <p:cNvSpPr>
            <a:spLocks noGrp="1"/>
          </p:cNvSpPr>
          <p:nvPr>
            <p:ph idx="1"/>
          </p:nvPr>
        </p:nvSpPr>
        <p:spPr>
          <a:xfrm>
            <a:off x="935853" y="1047566"/>
            <a:ext cx="9708473" cy="5655075"/>
          </a:xfrm>
        </p:spPr>
        <p:txBody>
          <a:bodyPr>
            <a:normAutofit fontScale="77500" lnSpcReduction="20000"/>
          </a:bodyPr>
          <a:lstStyle/>
          <a:p>
            <a:pPr marL="0" indent="0" algn="just">
              <a:buNone/>
            </a:pPr>
            <a:r>
              <a:rPr lang="en-US" sz="2400" b="1" i="0" dirty="0">
                <a:solidFill>
                  <a:srgbClr val="111111"/>
                </a:solidFill>
                <a:effectLst/>
                <a:latin typeface="Cabin-semi-bold"/>
              </a:rPr>
              <a:t>How Do Bitcoin Nodes Verify Transactions?</a:t>
            </a:r>
          </a:p>
          <a:p>
            <a:pPr marL="0" indent="0" algn="just">
              <a:buNone/>
            </a:pPr>
            <a:r>
              <a:rPr lang="en-US" sz="1600" b="0" i="0" dirty="0">
                <a:solidFill>
                  <a:srgbClr val="222222"/>
                </a:solidFill>
                <a:effectLst/>
                <a:latin typeface="Open Sans" panose="020B0606030504020204" pitchFamily="34" charset="0"/>
              </a:rPr>
              <a:t>A Bitcoin nodes run series of checks on a transaction as it arrives before it is verified. Nodes are built to own transaction pools to verify transactions. The conditions for verification can change from time to time. However, they typically fall within the points listed below.</a:t>
            </a:r>
          </a:p>
          <a:p>
            <a:pPr marL="0" indent="0" algn="l">
              <a:buNone/>
            </a:pPr>
            <a:r>
              <a:rPr lang="en-US" sz="1600" b="0" i="0" dirty="0">
                <a:solidFill>
                  <a:srgbClr val="222222"/>
                </a:solidFill>
                <a:effectLst/>
                <a:latin typeface="Open Sans" panose="020B0606030504020204" pitchFamily="34" charset="0"/>
              </a:rPr>
              <a:t>What Do Bitcoin Nodes Check Before Verifying a Transaction?</a:t>
            </a:r>
          </a:p>
          <a:p>
            <a:pPr algn="l"/>
            <a:r>
              <a:rPr lang="en-US" sz="1600" b="0" i="0" dirty="0">
                <a:solidFill>
                  <a:srgbClr val="222222"/>
                </a:solidFill>
                <a:effectLst/>
                <a:latin typeface="Open Sans" panose="020B0606030504020204" pitchFamily="34" charset="0"/>
              </a:rPr>
              <a:t>1. They check to see if the data structure and the syntax of the transaction are correct.</a:t>
            </a:r>
          </a:p>
          <a:p>
            <a:pPr algn="l"/>
            <a:r>
              <a:rPr lang="en-US" sz="1600" b="0" i="0" dirty="0">
                <a:solidFill>
                  <a:srgbClr val="222222"/>
                </a:solidFill>
                <a:effectLst/>
                <a:latin typeface="Open Sans" panose="020B0606030504020204" pitchFamily="34" charset="0"/>
              </a:rPr>
              <a:t>2. They check to see if the transaction is above 1 MB.</a:t>
            </a:r>
          </a:p>
          <a:p>
            <a:pPr algn="l"/>
            <a:r>
              <a:rPr lang="en-US" sz="1600" b="0" i="0" dirty="0">
                <a:solidFill>
                  <a:srgbClr val="222222"/>
                </a:solidFill>
                <a:effectLst/>
                <a:latin typeface="Open Sans" panose="020B0606030504020204" pitchFamily="34" charset="0"/>
              </a:rPr>
              <a:t>3. They confirm that the outputs and inputs have values are not be more than 21 million or less than 0.</a:t>
            </a:r>
          </a:p>
          <a:p>
            <a:pPr algn="l"/>
            <a:r>
              <a:rPr lang="en-US" sz="1600" b="0" i="0" dirty="0">
                <a:solidFill>
                  <a:srgbClr val="222222"/>
                </a:solidFill>
                <a:effectLst/>
                <a:latin typeface="Open Sans" panose="020B0606030504020204" pitchFamily="34" charset="0"/>
              </a:rPr>
              <a:t>4. They check the </a:t>
            </a:r>
            <a:r>
              <a:rPr lang="en-US" sz="1600" b="0" i="0" dirty="0" err="1">
                <a:solidFill>
                  <a:srgbClr val="222222"/>
                </a:solidFill>
                <a:effectLst/>
                <a:latin typeface="Open Sans" panose="020B0606030504020204" pitchFamily="34" charset="0"/>
              </a:rPr>
              <a:t>locktime</a:t>
            </a:r>
            <a:r>
              <a:rPr lang="en-US" sz="1600" b="0" i="0" dirty="0">
                <a:solidFill>
                  <a:srgbClr val="222222"/>
                </a:solidFill>
                <a:effectLst/>
                <a:latin typeface="Open Sans" panose="020B0606030504020204" pitchFamily="34" charset="0"/>
              </a:rPr>
              <a:t> to confirm that it is less than the number allowed.</a:t>
            </a:r>
          </a:p>
          <a:p>
            <a:pPr algn="l"/>
            <a:r>
              <a:rPr lang="en-US" sz="1600" b="0" i="0" dirty="0">
                <a:solidFill>
                  <a:srgbClr val="222222"/>
                </a:solidFill>
                <a:effectLst/>
                <a:latin typeface="Open Sans" panose="020B0606030504020204" pitchFamily="34" charset="0"/>
              </a:rPr>
              <a:t>5. They confirm that the unlocking scripts for the inputs are verified against that of the output.</a:t>
            </a:r>
          </a:p>
          <a:p>
            <a:pPr algn="l"/>
            <a:r>
              <a:rPr lang="en-US" sz="1600" b="0" i="0" dirty="0">
                <a:solidFill>
                  <a:srgbClr val="222222"/>
                </a:solidFill>
                <a:effectLst/>
                <a:latin typeface="Open Sans" panose="020B0606030504020204" pitchFamily="34" charset="0"/>
              </a:rPr>
              <a:t>6. They check to see if the transaction size is more than or up to 100 bytes.</a:t>
            </a:r>
          </a:p>
          <a:p>
            <a:pPr algn="l"/>
            <a:r>
              <a:rPr lang="en-US" sz="1600" b="0" i="0" dirty="0">
                <a:solidFill>
                  <a:srgbClr val="222222"/>
                </a:solidFill>
                <a:effectLst/>
                <a:latin typeface="Open Sans" panose="020B0606030504020204" pitchFamily="34" charset="0"/>
              </a:rPr>
              <a:t>7. They reject any transaction when the value is too low for an empty block.</a:t>
            </a:r>
          </a:p>
          <a:p>
            <a:pPr algn="l"/>
            <a:r>
              <a:rPr lang="en-US" sz="1600" b="0" i="0" dirty="0">
                <a:solidFill>
                  <a:srgbClr val="222222"/>
                </a:solidFill>
                <a:effectLst/>
                <a:latin typeface="Open Sans" panose="020B0606030504020204" pitchFamily="34" charset="0"/>
              </a:rPr>
              <a:t>8. They reject the transactions if the input value is not as high as the output value.</a:t>
            </a:r>
          </a:p>
          <a:p>
            <a:pPr algn="l"/>
            <a:r>
              <a:rPr lang="en-US" sz="1600" b="0" i="0" dirty="0">
                <a:solidFill>
                  <a:srgbClr val="222222"/>
                </a:solidFill>
                <a:effectLst/>
                <a:latin typeface="Open Sans" panose="020B0606030504020204" pitchFamily="34" charset="0"/>
              </a:rPr>
              <a:t>9. They confirm that the input value falls within the required range.</a:t>
            </a:r>
          </a:p>
          <a:p>
            <a:pPr algn="l"/>
            <a:r>
              <a:rPr lang="en-US" sz="1600" b="0" i="0" dirty="0">
                <a:solidFill>
                  <a:srgbClr val="222222"/>
                </a:solidFill>
                <a:effectLst/>
                <a:latin typeface="Open Sans" panose="020B0606030504020204" pitchFamily="34" charset="0"/>
              </a:rPr>
              <a:t>10. They make sure that all Coinbase transactions have a maturity of at least 100 confirmations.</a:t>
            </a:r>
          </a:p>
          <a:p>
            <a:pPr algn="l"/>
            <a:r>
              <a:rPr lang="en-US" sz="1600" b="0" i="0" dirty="0">
                <a:solidFill>
                  <a:srgbClr val="222222"/>
                </a:solidFill>
                <a:effectLst/>
                <a:latin typeface="Open Sans" panose="020B0606030504020204" pitchFamily="34" charset="0"/>
              </a:rPr>
              <a:t>11. The output for each input must exit. If it has been spent, the transaction will be rejected.</a:t>
            </a:r>
          </a:p>
          <a:p>
            <a:pPr algn="l"/>
            <a:r>
              <a:rPr lang="en-US" sz="1600" b="0" i="0" dirty="0">
                <a:solidFill>
                  <a:srgbClr val="222222"/>
                </a:solidFill>
                <a:effectLst/>
                <a:latin typeface="Open Sans" panose="020B0606030504020204" pitchFamily="34" charset="0"/>
              </a:rPr>
              <a:t>12. They confirm that the locking script and the standard format match.</a:t>
            </a:r>
          </a:p>
          <a:p>
            <a:pPr algn="l"/>
            <a:r>
              <a:rPr lang="en-US" sz="1600" b="0" i="0" dirty="0">
                <a:solidFill>
                  <a:srgbClr val="222222"/>
                </a:solidFill>
                <a:effectLst/>
                <a:latin typeface="Open Sans" panose="020B0606030504020204" pitchFamily="34" charset="0"/>
              </a:rPr>
              <a:t>13. They confirm that a matching script exists.</a:t>
            </a:r>
          </a:p>
          <a:p>
            <a:pPr algn="l"/>
            <a:r>
              <a:rPr lang="en-US" sz="1600" b="0" i="0" dirty="0">
                <a:solidFill>
                  <a:srgbClr val="222222"/>
                </a:solidFill>
                <a:effectLst/>
                <a:latin typeface="Open Sans" panose="020B0606030504020204" pitchFamily="34" charset="0"/>
              </a:rPr>
              <a:t>14. The Bitcoin nodes make sure that the signatures are not above the signature limit.</a:t>
            </a:r>
          </a:p>
          <a:p>
            <a:pPr algn="l"/>
            <a:r>
              <a:rPr lang="en-US" sz="1600" b="0" i="0" dirty="0">
                <a:solidFill>
                  <a:srgbClr val="222222"/>
                </a:solidFill>
                <a:effectLst/>
                <a:latin typeface="Open Sans" panose="020B0606030504020204" pitchFamily="34" charset="0"/>
              </a:rPr>
              <a:t>15. They verify that the script for unlocking can push numbers onto the stack.</a:t>
            </a:r>
          </a:p>
          <a:p>
            <a:pPr algn="l"/>
            <a:r>
              <a:rPr lang="en-US" sz="1600" b="0" i="0" dirty="0">
                <a:solidFill>
                  <a:srgbClr val="222222"/>
                </a:solidFill>
                <a:effectLst/>
                <a:latin typeface="Open Sans" panose="020B0606030504020204" pitchFamily="34" charset="0"/>
              </a:rPr>
              <a:t>16. They throw any transaction that is missing into the orphan transaction pool.</a:t>
            </a:r>
          </a:p>
          <a:p>
            <a:pPr marL="0" indent="0" algn="l">
              <a:buNone/>
            </a:pPr>
            <a:r>
              <a:rPr lang="en-US" sz="1600" b="0" i="0" dirty="0">
                <a:solidFill>
                  <a:srgbClr val="222222"/>
                </a:solidFill>
                <a:effectLst/>
                <a:latin typeface="Open Sans" panose="020B0606030504020204" pitchFamily="34" charset="0"/>
              </a:rPr>
              <a:t>The </a:t>
            </a:r>
            <a:r>
              <a:rPr lang="en-US" sz="1600" b="0" i="0" u="none" strike="noStrike" dirty="0">
                <a:solidFill>
                  <a:srgbClr val="F45511"/>
                </a:solidFill>
                <a:effectLst/>
                <a:latin typeface="Open Sans" panose="020B0606030504020204" pitchFamily="34" charset="0"/>
                <a:hlinkClick r:id="rId2"/>
              </a:rPr>
              <a:t>Bitcoin</a:t>
            </a:r>
            <a:r>
              <a:rPr lang="en-US" sz="1600" b="0" i="0" dirty="0">
                <a:solidFill>
                  <a:srgbClr val="222222"/>
                </a:solidFill>
                <a:effectLst/>
                <a:latin typeface="Open Sans" panose="020B0606030504020204" pitchFamily="34" charset="0"/>
              </a:rPr>
              <a:t> nodes ensure that fraudsters do not infiltrate the system by making sure each transaction meets all the requirements before it is verified. Any transaction that doesn’t meet the requirements is rejected.</a:t>
            </a:r>
          </a:p>
          <a:p>
            <a:pPr marL="0" indent="0" algn="just">
              <a:buNone/>
            </a:pPr>
            <a:endParaRPr lang="en-US" sz="2200" dirty="0"/>
          </a:p>
        </p:txBody>
      </p:sp>
    </p:spTree>
    <p:extLst>
      <p:ext uri="{BB962C8B-B14F-4D97-AF65-F5344CB8AC3E}">
        <p14:creationId xmlns:p14="http://schemas.microsoft.com/office/powerpoint/2010/main" val="11235530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Truffle Development</a:t>
            </a:r>
          </a:p>
        </p:txBody>
      </p:sp>
      <p:sp>
        <p:nvSpPr>
          <p:cNvPr id="8" name="TextBox 7">
            <a:extLst>
              <a:ext uri="{FF2B5EF4-FFF2-40B4-BE49-F238E27FC236}">
                <a16:creationId xmlns:a16="http://schemas.microsoft.com/office/drawing/2014/main" id="{34A01A14-7EE9-0117-FE46-E4CC0767AEEE}"/>
              </a:ext>
            </a:extLst>
          </p:cNvPr>
          <p:cNvSpPr txBox="1"/>
          <p:nvPr/>
        </p:nvSpPr>
        <p:spPr>
          <a:xfrm>
            <a:off x="507411" y="1862499"/>
            <a:ext cx="5588589" cy="3970318"/>
          </a:xfrm>
          <a:prstGeom prst="rect">
            <a:avLst/>
          </a:prstGeom>
          <a:noFill/>
        </p:spPr>
        <p:txBody>
          <a:bodyPr wrap="square" rtlCol="0">
            <a:spAutoFit/>
          </a:bodyPr>
          <a:lstStyle/>
          <a:p>
            <a:pPr algn="l"/>
            <a:r>
              <a:rPr lang="en-US" b="0" i="0" dirty="0">
                <a:solidFill>
                  <a:srgbClr val="333333"/>
                </a:solidFill>
                <a:effectLst/>
                <a:latin typeface="OpenSans"/>
              </a:rPr>
              <a:t>Applying the general design process just discuss to the ballot App requires five steps. </a:t>
            </a:r>
          </a:p>
          <a:p>
            <a:pPr algn="l"/>
            <a:r>
              <a:rPr lang="en-US" b="0" i="0" dirty="0">
                <a:solidFill>
                  <a:srgbClr val="333333"/>
                </a:solidFill>
                <a:effectLst/>
                <a:latin typeface="OpenSans"/>
              </a:rPr>
              <a:t>Step one, we'll design the ballot dot sol. </a:t>
            </a:r>
          </a:p>
          <a:p>
            <a:pPr algn="l"/>
            <a:r>
              <a:rPr lang="en-US" b="0" i="0" dirty="0">
                <a:solidFill>
                  <a:srgbClr val="333333"/>
                </a:solidFill>
                <a:effectLst/>
                <a:latin typeface="OpenSans"/>
              </a:rPr>
              <a:t>Step two, we'll then illustrate the modifiers with just one modifier, only owner referring to the qualified person as the chairperson. </a:t>
            </a:r>
          </a:p>
          <a:p>
            <a:pPr algn="l"/>
            <a:r>
              <a:rPr lang="en-US" b="0" i="0" dirty="0">
                <a:solidFill>
                  <a:srgbClr val="333333"/>
                </a:solidFill>
                <a:effectLst/>
                <a:latin typeface="OpenSans"/>
              </a:rPr>
              <a:t>Recall that in the design of a smart contract you can </a:t>
            </a:r>
          </a:p>
          <a:p>
            <a:pPr algn="l"/>
            <a:r>
              <a:rPr lang="en-US" b="0" i="0" dirty="0">
                <a:solidFill>
                  <a:srgbClr val="333333"/>
                </a:solidFill>
                <a:effectLst/>
                <a:latin typeface="OpenSans"/>
              </a:rPr>
              <a:t>use modifiers to represent global rules. </a:t>
            </a:r>
          </a:p>
          <a:p>
            <a:pPr algn="l"/>
            <a:r>
              <a:rPr lang="en-US" b="0" i="0" dirty="0">
                <a:solidFill>
                  <a:srgbClr val="333333"/>
                </a:solidFill>
                <a:effectLst/>
                <a:latin typeface="OpenSans"/>
              </a:rPr>
              <a:t>Step three, we'll add a tester code for the required problem specification and run the test to make sure they all pass. </a:t>
            </a:r>
          </a:p>
          <a:p>
            <a:pPr algn="l"/>
            <a:r>
              <a:rPr lang="en-US" b="0" i="0" dirty="0">
                <a:solidFill>
                  <a:srgbClr val="333333"/>
                </a:solidFill>
                <a:effectLst/>
                <a:latin typeface="OpenSans"/>
              </a:rPr>
              <a:t>Step four, we'll add the user interface component. </a:t>
            </a:r>
          </a:p>
          <a:p>
            <a:pPr algn="l"/>
            <a:r>
              <a:rPr lang="en-US" b="0" i="0" dirty="0">
                <a:solidFill>
                  <a:srgbClr val="333333"/>
                </a:solidFill>
                <a:effectLst/>
                <a:latin typeface="OpenSans"/>
              </a:rPr>
              <a:t>And step five, we'll test the complete application by interacting with the interface.</a:t>
            </a:r>
          </a:p>
        </p:txBody>
      </p:sp>
      <p:pic>
        <p:nvPicPr>
          <p:cNvPr id="7" name="Content Placeholder 6">
            <a:extLst>
              <a:ext uri="{FF2B5EF4-FFF2-40B4-BE49-F238E27FC236}">
                <a16:creationId xmlns:a16="http://schemas.microsoft.com/office/drawing/2014/main" id="{CAFC21B6-41F5-227D-4C4C-28FA65797183}"/>
              </a:ext>
            </a:extLst>
          </p:cNvPr>
          <p:cNvPicPr>
            <a:picLocks noGrp="1" noChangeAspect="1"/>
          </p:cNvPicPr>
          <p:nvPr>
            <p:ph idx="1"/>
          </p:nvPr>
        </p:nvPicPr>
        <p:blipFill rotWithShape="1">
          <a:blip r:embed="rId3"/>
          <a:srcRect l="24992" t="23874" r="12528" b="12225"/>
          <a:stretch/>
        </p:blipFill>
        <p:spPr>
          <a:xfrm>
            <a:off x="6699379" y="2180397"/>
            <a:ext cx="4833257" cy="2780523"/>
          </a:xfrm>
        </p:spPr>
      </p:pic>
    </p:spTree>
    <p:extLst>
      <p:ext uri="{BB962C8B-B14F-4D97-AF65-F5344CB8AC3E}">
        <p14:creationId xmlns:p14="http://schemas.microsoft.com/office/powerpoint/2010/main" val="1002076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Truffle Development</a:t>
            </a:r>
          </a:p>
        </p:txBody>
      </p:sp>
      <p:sp>
        <p:nvSpPr>
          <p:cNvPr id="8" name="TextBox 7">
            <a:extLst>
              <a:ext uri="{FF2B5EF4-FFF2-40B4-BE49-F238E27FC236}">
                <a16:creationId xmlns:a16="http://schemas.microsoft.com/office/drawing/2014/main" id="{34A01A14-7EE9-0117-FE46-E4CC0767AEEE}"/>
              </a:ext>
            </a:extLst>
          </p:cNvPr>
          <p:cNvSpPr txBox="1"/>
          <p:nvPr/>
        </p:nvSpPr>
        <p:spPr>
          <a:xfrm>
            <a:off x="507411" y="1862499"/>
            <a:ext cx="6585847" cy="3139321"/>
          </a:xfrm>
          <a:prstGeom prst="rect">
            <a:avLst/>
          </a:prstGeom>
          <a:noFill/>
        </p:spPr>
        <p:txBody>
          <a:bodyPr wrap="square" rtlCol="0">
            <a:spAutoFit/>
          </a:bodyPr>
          <a:lstStyle/>
          <a:p>
            <a:pPr algn="l"/>
            <a:r>
              <a:rPr lang="en-US" b="0" i="0" dirty="0">
                <a:solidFill>
                  <a:srgbClr val="333333"/>
                </a:solidFill>
                <a:effectLst/>
                <a:latin typeface="OpenSans"/>
              </a:rPr>
              <a:t>Here is a family of ballot smart contract design. </a:t>
            </a:r>
          </a:p>
          <a:p>
            <a:pPr algn="l"/>
            <a:endParaRPr lang="en-US" b="0" i="0" dirty="0">
              <a:solidFill>
                <a:srgbClr val="333333"/>
              </a:solidFill>
              <a:effectLst/>
              <a:latin typeface="OpenSans"/>
            </a:endParaRPr>
          </a:p>
          <a:p>
            <a:pPr algn="l"/>
            <a:r>
              <a:rPr lang="en-US" b="0" i="0" dirty="0">
                <a:solidFill>
                  <a:srgbClr val="333333"/>
                </a:solidFill>
                <a:effectLst/>
                <a:latin typeface="OpenSans"/>
              </a:rPr>
              <a:t>Please note the addition of a compartment for modifiers. </a:t>
            </a:r>
          </a:p>
          <a:p>
            <a:pPr algn="l"/>
            <a:endParaRPr lang="en-US" b="0" i="0" dirty="0">
              <a:solidFill>
                <a:srgbClr val="333333"/>
              </a:solidFill>
              <a:effectLst/>
              <a:latin typeface="OpenSans"/>
            </a:endParaRPr>
          </a:p>
          <a:p>
            <a:pPr algn="l"/>
            <a:r>
              <a:rPr lang="en-US" b="0" i="0" dirty="0">
                <a:solidFill>
                  <a:srgbClr val="333333"/>
                </a:solidFill>
                <a:effectLst/>
                <a:latin typeface="OpenSans"/>
              </a:rPr>
              <a:t>This compartment is indeed very important. </a:t>
            </a:r>
          </a:p>
          <a:p>
            <a:pPr algn="l"/>
            <a:endParaRPr lang="en-US" b="0" i="0" dirty="0">
              <a:solidFill>
                <a:srgbClr val="333333"/>
              </a:solidFill>
              <a:effectLst/>
              <a:latin typeface="OpenSans"/>
            </a:endParaRPr>
          </a:p>
          <a:p>
            <a:pPr algn="l"/>
            <a:r>
              <a:rPr lang="en-US" b="0" i="0" dirty="0">
                <a:solidFill>
                  <a:srgbClr val="333333"/>
                </a:solidFill>
                <a:effectLst/>
                <a:latin typeface="OpenSans"/>
              </a:rPr>
              <a:t>Smart contract design now has four components. </a:t>
            </a:r>
          </a:p>
          <a:p>
            <a:pPr algn="l"/>
            <a:endParaRPr lang="en-US" b="0" i="0" dirty="0">
              <a:solidFill>
                <a:srgbClr val="333333"/>
              </a:solidFill>
              <a:effectLst/>
              <a:latin typeface="OpenSans"/>
            </a:endParaRPr>
          </a:p>
          <a:p>
            <a:pPr algn="l"/>
            <a:r>
              <a:rPr lang="en-US" b="0" i="0" dirty="0">
                <a:solidFill>
                  <a:srgbClr val="333333"/>
                </a:solidFill>
                <a:effectLst/>
                <a:latin typeface="OpenSans"/>
              </a:rPr>
              <a:t>The smart contract name, data, modifiers, and functions. </a:t>
            </a:r>
          </a:p>
          <a:p>
            <a:pPr algn="l"/>
            <a:r>
              <a:rPr lang="en-US" b="0" i="0" dirty="0">
                <a:solidFill>
                  <a:srgbClr val="333333"/>
                </a:solidFill>
                <a:effectLst/>
                <a:latin typeface="OpenSans"/>
              </a:rPr>
              <a:t>Recall that modifiers represent the common rules and policies and constraints. </a:t>
            </a:r>
          </a:p>
        </p:txBody>
      </p:sp>
      <p:pic>
        <p:nvPicPr>
          <p:cNvPr id="6" name="Content Placeholder 5">
            <a:extLst>
              <a:ext uri="{FF2B5EF4-FFF2-40B4-BE49-F238E27FC236}">
                <a16:creationId xmlns:a16="http://schemas.microsoft.com/office/drawing/2014/main" id="{4B056DD6-1750-5D60-6E01-5C699835150A}"/>
              </a:ext>
            </a:extLst>
          </p:cNvPr>
          <p:cNvPicPr>
            <a:picLocks noGrp="1" noChangeAspect="1"/>
          </p:cNvPicPr>
          <p:nvPr>
            <p:ph idx="1"/>
          </p:nvPr>
        </p:nvPicPr>
        <p:blipFill rotWithShape="1">
          <a:blip r:embed="rId3"/>
          <a:srcRect l="39345" t="21945" r="24952" b="20802"/>
          <a:stretch/>
        </p:blipFill>
        <p:spPr>
          <a:xfrm>
            <a:off x="8039691" y="1862499"/>
            <a:ext cx="3314110" cy="2989419"/>
          </a:xfrm>
        </p:spPr>
      </p:pic>
    </p:spTree>
    <p:extLst>
      <p:ext uri="{BB962C8B-B14F-4D97-AF65-F5344CB8AC3E}">
        <p14:creationId xmlns:p14="http://schemas.microsoft.com/office/powerpoint/2010/main" val="14626950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Truffle Development</a:t>
            </a:r>
          </a:p>
        </p:txBody>
      </p:sp>
      <p:sp>
        <p:nvSpPr>
          <p:cNvPr id="8" name="TextBox 7">
            <a:extLst>
              <a:ext uri="{FF2B5EF4-FFF2-40B4-BE49-F238E27FC236}">
                <a16:creationId xmlns:a16="http://schemas.microsoft.com/office/drawing/2014/main" id="{34A01A14-7EE9-0117-FE46-E4CC0767AEEE}"/>
              </a:ext>
            </a:extLst>
          </p:cNvPr>
          <p:cNvSpPr txBox="1"/>
          <p:nvPr/>
        </p:nvSpPr>
        <p:spPr>
          <a:xfrm>
            <a:off x="507411" y="1862499"/>
            <a:ext cx="4952355" cy="3416320"/>
          </a:xfrm>
          <a:prstGeom prst="rect">
            <a:avLst/>
          </a:prstGeom>
          <a:noFill/>
        </p:spPr>
        <p:txBody>
          <a:bodyPr wrap="square" rtlCol="0">
            <a:spAutoFit/>
          </a:bodyPr>
          <a:lstStyle/>
          <a:p>
            <a:pPr algn="l"/>
            <a:r>
              <a:rPr lang="en-US" b="0" i="0" dirty="0">
                <a:solidFill>
                  <a:srgbClr val="333333"/>
                </a:solidFill>
                <a:effectLst/>
                <a:latin typeface="OpenSans"/>
              </a:rPr>
              <a:t>Truffle is an integrated development environment or IDE that provides a range of features for </a:t>
            </a:r>
            <a:r>
              <a:rPr lang="en-US" b="0" i="0" dirty="0" err="1">
                <a:solidFill>
                  <a:srgbClr val="333333"/>
                </a:solidFill>
                <a:effectLst/>
                <a:latin typeface="OpenSans"/>
              </a:rPr>
              <a:t>Dapp</a:t>
            </a:r>
            <a:r>
              <a:rPr lang="en-US" b="0" i="0" dirty="0">
                <a:solidFill>
                  <a:srgbClr val="333333"/>
                </a:solidFill>
                <a:effectLst/>
                <a:latin typeface="OpenSans"/>
              </a:rPr>
              <a:t> development including commands for initializing </a:t>
            </a:r>
          </a:p>
          <a:p>
            <a:pPr algn="l"/>
            <a:r>
              <a:rPr lang="en-US" b="0" i="0" dirty="0">
                <a:solidFill>
                  <a:srgbClr val="333333"/>
                </a:solidFill>
                <a:effectLst/>
                <a:latin typeface="OpenSans"/>
              </a:rPr>
              <a:t>a template or base directory structure for a </a:t>
            </a:r>
            <a:r>
              <a:rPr lang="en-US" b="0" i="0" dirty="0" err="1">
                <a:solidFill>
                  <a:srgbClr val="333333"/>
                </a:solidFill>
                <a:effectLst/>
                <a:latin typeface="OpenSans"/>
              </a:rPr>
              <a:t>Dapp</a:t>
            </a:r>
            <a:r>
              <a:rPr lang="en-US" b="0" i="0" dirty="0">
                <a:solidFill>
                  <a:srgbClr val="333333"/>
                </a:solidFill>
                <a:effectLst/>
                <a:latin typeface="OpenSans"/>
              </a:rPr>
              <a:t>, truffle in it. </a:t>
            </a:r>
          </a:p>
          <a:p>
            <a:pPr algn="l"/>
            <a:r>
              <a:rPr lang="en-US" b="0" i="0" dirty="0">
                <a:solidFill>
                  <a:srgbClr val="333333"/>
                </a:solidFill>
                <a:effectLst/>
                <a:latin typeface="OpenSans"/>
              </a:rPr>
              <a:t>Smart contract compilation, truffle compile. </a:t>
            </a:r>
          </a:p>
          <a:p>
            <a:pPr algn="l"/>
            <a:r>
              <a:rPr lang="en-US" b="0" i="0" dirty="0">
                <a:solidFill>
                  <a:srgbClr val="333333"/>
                </a:solidFill>
                <a:effectLst/>
                <a:latin typeface="OpenSans"/>
              </a:rPr>
              <a:t>Local test blockchain for testing with a console, truffle develop. </a:t>
            </a:r>
          </a:p>
          <a:p>
            <a:pPr algn="l"/>
            <a:r>
              <a:rPr lang="en-US" b="0" i="0" dirty="0">
                <a:solidFill>
                  <a:srgbClr val="333333"/>
                </a:solidFill>
                <a:effectLst/>
                <a:latin typeface="OpenSans"/>
              </a:rPr>
              <a:t>Migration scripts for deploying the smart contract, truffle migrate. </a:t>
            </a:r>
          </a:p>
          <a:p>
            <a:pPr algn="l"/>
            <a:r>
              <a:rPr lang="en-US" b="0" i="0" dirty="0">
                <a:solidFill>
                  <a:srgbClr val="333333"/>
                </a:solidFill>
                <a:effectLst/>
                <a:latin typeface="OpenSans"/>
              </a:rPr>
              <a:t>A test environment for testing the deployed contract, truffle test.</a:t>
            </a:r>
          </a:p>
        </p:txBody>
      </p:sp>
      <p:pic>
        <p:nvPicPr>
          <p:cNvPr id="7" name="Content Placeholder 6">
            <a:extLst>
              <a:ext uri="{FF2B5EF4-FFF2-40B4-BE49-F238E27FC236}">
                <a16:creationId xmlns:a16="http://schemas.microsoft.com/office/drawing/2014/main" id="{2301ED6E-C2ED-7028-9F0D-928A04039505}"/>
              </a:ext>
            </a:extLst>
          </p:cNvPr>
          <p:cNvPicPr>
            <a:picLocks noGrp="1" noChangeAspect="1"/>
          </p:cNvPicPr>
          <p:nvPr>
            <p:ph idx="1"/>
          </p:nvPr>
        </p:nvPicPr>
        <p:blipFill rotWithShape="1">
          <a:blip r:embed="rId3"/>
          <a:srcRect l="22217" t="23017" r="11082" b="13083"/>
          <a:stretch/>
        </p:blipFill>
        <p:spPr>
          <a:xfrm>
            <a:off x="5699065" y="2118050"/>
            <a:ext cx="6094830" cy="3284374"/>
          </a:xfrm>
        </p:spPr>
      </p:pic>
    </p:spTree>
    <p:extLst>
      <p:ext uri="{BB962C8B-B14F-4D97-AF65-F5344CB8AC3E}">
        <p14:creationId xmlns:p14="http://schemas.microsoft.com/office/powerpoint/2010/main" val="3534865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Test Driven Dev</a:t>
            </a:r>
          </a:p>
        </p:txBody>
      </p:sp>
      <p:sp>
        <p:nvSpPr>
          <p:cNvPr id="8" name="TextBox 7">
            <a:extLst>
              <a:ext uri="{FF2B5EF4-FFF2-40B4-BE49-F238E27FC236}">
                <a16:creationId xmlns:a16="http://schemas.microsoft.com/office/drawing/2014/main" id="{34A01A14-7EE9-0117-FE46-E4CC0767AEEE}"/>
              </a:ext>
            </a:extLst>
          </p:cNvPr>
          <p:cNvSpPr txBox="1"/>
          <p:nvPr/>
        </p:nvSpPr>
        <p:spPr>
          <a:xfrm>
            <a:off x="507411" y="1862499"/>
            <a:ext cx="4952355" cy="2308324"/>
          </a:xfrm>
          <a:prstGeom prst="rect">
            <a:avLst/>
          </a:prstGeom>
          <a:noFill/>
        </p:spPr>
        <p:txBody>
          <a:bodyPr wrap="square" rtlCol="0">
            <a:spAutoFit/>
          </a:bodyPr>
          <a:lstStyle/>
          <a:p>
            <a:pPr algn="l"/>
            <a:r>
              <a:rPr lang="en-US" b="0" i="0" dirty="0">
                <a:solidFill>
                  <a:srgbClr val="333333"/>
                </a:solidFill>
                <a:effectLst/>
                <a:latin typeface="OpenSans"/>
              </a:rPr>
              <a:t>Testing with ballot smart contract can be done by positive tests, making sure for a given valid input, it performs as expected.</a:t>
            </a:r>
          </a:p>
          <a:p>
            <a:pPr algn="l"/>
            <a:r>
              <a:rPr lang="en-US" b="0" i="0" dirty="0">
                <a:solidFill>
                  <a:srgbClr val="333333"/>
                </a:solidFill>
                <a:effectLst/>
                <a:latin typeface="OpenSans"/>
              </a:rPr>
              <a:t>We'll test the complete ballot cycle of deploy, </a:t>
            </a:r>
          </a:p>
          <a:p>
            <a:pPr algn="l"/>
            <a:r>
              <a:rPr lang="en-US" b="0" i="0" dirty="0">
                <a:solidFill>
                  <a:srgbClr val="333333"/>
                </a:solidFill>
                <a:effectLst/>
                <a:latin typeface="OpenSans"/>
              </a:rPr>
              <a:t>register, vote, winning proposal. </a:t>
            </a:r>
          </a:p>
          <a:p>
            <a:pPr algn="l"/>
            <a:r>
              <a:rPr lang="en-US" b="0" i="0" dirty="0">
                <a:solidFill>
                  <a:srgbClr val="333333"/>
                </a:solidFill>
                <a:effectLst/>
                <a:latin typeface="OpenSans"/>
              </a:rPr>
              <a:t>And negative test, making sure it handles invalid inputs and situations appropriately.</a:t>
            </a:r>
          </a:p>
          <a:p>
            <a:pPr algn="l"/>
            <a:endParaRPr lang="en-US"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5853F671-4B03-A07C-1441-9AD46C9C0D8C}"/>
              </a:ext>
            </a:extLst>
          </p:cNvPr>
          <p:cNvPicPr>
            <a:picLocks noGrp="1" noChangeAspect="1"/>
          </p:cNvPicPr>
          <p:nvPr>
            <p:ph idx="1"/>
          </p:nvPr>
        </p:nvPicPr>
        <p:blipFill rotWithShape="1">
          <a:blip r:embed="rId3"/>
          <a:srcRect l="23935" t="23661" r="12046" b="14584"/>
          <a:stretch/>
        </p:blipFill>
        <p:spPr>
          <a:xfrm>
            <a:off x="6822878" y="1782146"/>
            <a:ext cx="4952355" cy="2687217"/>
          </a:xfrm>
        </p:spPr>
      </p:pic>
    </p:spTree>
    <p:extLst>
      <p:ext uri="{BB962C8B-B14F-4D97-AF65-F5344CB8AC3E}">
        <p14:creationId xmlns:p14="http://schemas.microsoft.com/office/powerpoint/2010/main" val="41292964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Web Interface &amp; Testing</a:t>
            </a:r>
          </a:p>
        </p:txBody>
      </p:sp>
      <p:sp>
        <p:nvSpPr>
          <p:cNvPr id="8" name="TextBox 7">
            <a:extLst>
              <a:ext uri="{FF2B5EF4-FFF2-40B4-BE49-F238E27FC236}">
                <a16:creationId xmlns:a16="http://schemas.microsoft.com/office/drawing/2014/main" id="{34A01A14-7EE9-0117-FE46-E4CC0767AEEE}"/>
              </a:ext>
            </a:extLst>
          </p:cNvPr>
          <p:cNvSpPr txBox="1"/>
          <p:nvPr/>
        </p:nvSpPr>
        <p:spPr>
          <a:xfrm>
            <a:off x="480778" y="2228671"/>
            <a:ext cx="4952355" cy="1200329"/>
          </a:xfrm>
          <a:prstGeom prst="rect">
            <a:avLst/>
          </a:prstGeom>
          <a:noFill/>
        </p:spPr>
        <p:txBody>
          <a:bodyPr wrap="square" rtlCol="0">
            <a:spAutoFit/>
          </a:bodyPr>
          <a:lstStyle/>
          <a:p>
            <a:pPr algn="l"/>
            <a:r>
              <a:rPr lang="en-US" b="0" i="0" dirty="0">
                <a:solidFill>
                  <a:srgbClr val="333333"/>
                </a:solidFill>
                <a:effectLst/>
                <a:latin typeface="OpenSans"/>
              </a:rPr>
              <a:t>copy Ballot2.zip into your workspace. </a:t>
            </a:r>
          </a:p>
          <a:p>
            <a:pPr algn="l"/>
            <a:r>
              <a:rPr lang="en-US" b="0" i="0" dirty="0">
                <a:solidFill>
                  <a:srgbClr val="333333"/>
                </a:solidFill>
                <a:effectLst/>
                <a:latin typeface="OpenSans"/>
              </a:rPr>
              <a:t>Unzip the Ballot2.zip. </a:t>
            </a:r>
          </a:p>
          <a:p>
            <a:pPr algn="l"/>
            <a:r>
              <a:rPr lang="en-US" b="0" i="0" dirty="0">
                <a:solidFill>
                  <a:srgbClr val="333333"/>
                </a:solidFill>
                <a:effectLst/>
                <a:latin typeface="OpenSans"/>
              </a:rPr>
              <a:t>Note the directory structure that appears.</a:t>
            </a:r>
          </a:p>
          <a:p>
            <a:pPr algn="l"/>
            <a:endParaRPr lang="en-US"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0E68CF5C-1FE3-5AF0-E75A-69910448C100}"/>
              </a:ext>
            </a:extLst>
          </p:cNvPr>
          <p:cNvPicPr>
            <a:picLocks noGrp="1" noChangeAspect="1"/>
          </p:cNvPicPr>
          <p:nvPr>
            <p:ph idx="1"/>
          </p:nvPr>
        </p:nvPicPr>
        <p:blipFill rotWithShape="1">
          <a:blip r:embed="rId3"/>
          <a:srcRect l="25595" t="25803" r="11564" b="14370"/>
          <a:stretch/>
        </p:blipFill>
        <p:spPr>
          <a:xfrm>
            <a:off x="5970272" y="1679509"/>
            <a:ext cx="5871832" cy="3144417"/>
          </a:xfrm>
        </p:spPr>
      </p:pic>
    </p:spTree>
    <p:extLst>
      <p:ext uri="{BB962C8B-B14F-4D97-AF65-F5344CB8AC3E}">
        <p14:creationId xmlns:p14="http://schemas.microsoft.com/office/powerpoint/2010/main" val="2230910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Web Interface &amp; Testing</a:t>
            </a:r>
          </a:p>
        </p:txBody>
      </p:sp>
      <p:sp>
        <p:nvSpPr>
          <p:cNvPr id="8" name="TextBox 7">
            <a:extLst>
              <a:ext uri="{FF2B5EF4-FFF2-40B4-BE49-F238E27FC236}">
                <a16:creationId xmlns:a16="http://schemas.microsoft.com/office/drawing/2014/main" id="{34A01A14-7EE9-0117-FE46-E4CC0767AEEE}"/>
              </a:ext>
            </a:extLst>
          </p:cNvPr>
          <p:cNvSpPr txBox="1"/>
          <p:nvPr/>
        </p:nvSpPr>
        <p:spPr>
          <a:xfrm>
            <a:off x="480778" y="2228671"/>
            <a:ext cx="4444577" cy="3416320"/>
          </a:xfrm>
          <a:prstGeom prst="rect">
            <a:avLst/>
          </a:prstGeom>
          <a:noFill/>
        </p:spPr>
        <p:txBody>
          <a:bodyPr wrap="square" rtlCol="0">
            <a:spAutoFit/>
          </a:bodyPr>
          <a:lstStyle/>
          <a:p>
            <a:pPr algn="l"/>
            <a:r>
              <a:rPr lang="en-US" b="0" i="0" dirty="0">
                <a:solidFill>
                  <a:srgbClr val="333333"/>
                </a:solidFill>
                <a:effectLst/>
                <a:latin typeface="OpenSans"/>
              </a:rPr>
              <a:t> contracts has solidity contracts. </a:t>
            </a:r>
          </a:p>
          <a:p>
            <a:pPr algn="l"/>
            <a:r>
              <a:rPr lang="en-US" b="0" i="0" dirty="0">
                <a:solidFill>
                  <a:srgbClr val="333333"/>
                </a:solidFill>
                <a:effectLst/>
                <a:latin typeface="OpenSans"/>
              </a:rPr>
              <a:t>Migration folder has migration scripts. </a:t>
            </a:r>
          </a:p>
          <a:p>
            <a:pPr algn="l"/>
            <a:r>
              <a:rPr lang="en-US" b="0" i="0" dirty="0">
                <a:solidFill>
                  <a:srgbClr val="333333"/>
                </a:solidFill>
                <a:effectLst/>
                <a:latin typeface="OpenSans"/>
              </a:rPr>
              <a:t>Test has the test scripts. </a:t>
            </a:r>
          </a:p>
          <a:p>
            <a:pPr algn="l"/>
            <a:r>
              <a:rPr lang="en-US" b="0" i="0" dirty="0">
                <a:solidFill>
                  <a:srgbClr val="333333"/>
                </a:solidFill>
                <a:effectLst/>
                <a:latin typeface="OpenSans"/>
              </a:rPr>
              <a:t>Build has the JSON artifacts generated by the compile process.</a:t>
            </a:r>
          </a:p>
          <a:p>
            <a:pPr algn="l"/>
            <a:r>
              <a:rPr lang="en-US" b="0" i="0" dirty="0">
                <a:solidFill>
                  <a:srgbClr val="333333"/>
                </a:solidFill>
                <a:effectLst/>
                <a:latin typeface="OpenSans"/>
              </a:rPr>
              <a:t>Source folder has the web assets, such as JavaScript, CSS, and index HTML. </a:t>
            </a:r>
          </a:p>
          <a:p>
            <a:pPr algn="l"/>
            <a:r>
              <a:rPr lang="en-US" b="0" i="0" dirty="0">
                <a:solidFill>
                  <a:srgbClr val="333333"/>
                </a:solidFill>
                <a:effectLst/>
                <a:latin typeface="OpenSans"/>
              </a:rPr>
              <a:t>Node module folder has the node.js modules. </a:t>
            </a:r>
          </a:p>
          <a:p>
            <a:pPr algn="l"/>
            <a:r>
              <a:rPr lang="en-US" b="0" i="0" dirty="0">
                <a:solidFill>
                  <a:srgbClr val="333333"/>
                </a:solidFill>
                <a:effectLst/>
                <a:latin typeface="OpenSans"/>
              </a:rPr>
              <a:t>And JSON files and JavaScript are the configuration files.</a:t>
            </a:r>
          </a:p>
          <a:p>
            <a:pPr algn="l"/>
            <a:endParaRPr lang="en-US" b="0" i="0" dirty="0">
              <a:solidFill>
                <a:srgbClr val="333333"/>
              </a:solidFill>
              <a:effectLst/>
              <a:latin typeface="OpenSans"/>
            </a:endParaRPr>
          </a:p>
        </p:txBody>
      </p:sp>
      <p:pic>
        <p:nvPicPr>
          <p:cNvPr id="10" name="Content Placeholder 9">
            <a:extLst>
              <a:ext uri="{FF2B5EF4-FFF2-40B4-BE49-F238E27FC236}">
                <a16:creationId xmlns:a16="http://schemas.microsoft.com/office/drawing/2014/main" id="{AC5FCEC2-3565-444F-7C4C-897B9749CAE9}"/>
              </a:ext>
            </a:extLst>
          </p:cNvPr>
          <p:cNvPicPr>
            <a:picLocks noGrp="1" noChangeAspect="1"/>
          </p:cNvPicPr>
          <p:nvPr>
            <p:ph idx="1"/>
          </p:nvPr>
        </p:nvPicPr>
        <p:blipFill rotWithShape="1">
          <a:blip r:embed="rId3"/>
          <a:srcRect l="22821" t="21731" r="9875" b="13726"/>
          <a:stretch/>
        </p:blipFill>
        <p:spPr>
          <a:xfrm>
            <a:off x="4925355" y="1502227"/>
            <a:ext cx="7039996" cy="3797561"/>
          </a:xfrm>
        </p:spPr>
      </p:pic>
    </p:spTree>
    <p:extLst>
      <p:ext uri="{BB962C8B-B14F-4D97-AF65-F5344CB8AC3E}">
        <p14:creationId xmlns:p14="http://schemas.microsoft.com/office/powerpoint/2010/main" val="2140187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Web Interface &amp; Testing</a:t>
            </a:r>
          </a:p>
        </p:txBody>
      </p:sp>
      <p:sp>
        <p:nvSpPr>
          <p:cNvPr id="8" name="TextBox 7">
            <a:extLst>
              <a:ext uri="{FF2B5EF4-FFF2-40B4-BE49-F238E27FC236}">
                <a16:creationId xmlns:a16="http://schemas.microsoft.com/office/drawing/2014/main" id="{34A01A14-7EE9-0117-FE46-E4CC0767AEEE}"/>
              </a:ext>
            </a:extLst>
          </p:cNvPr>
          <p:cNvSpPr txBox="1"/>
          <p:nvPr/>
        </p:nvSpPr>
        <p:spPr>
          <a:xfrm>
            <a:off x="480778" y="2228671"/>
            <a:ext cx="6106453" cy="2585323"/>
          </a:xfrm>
          <a:prstGeom prst="rect">
            <a:avLst/>
          </a:prstGeom>
          <a:noFill/>
        </p:spPr>
        <p:txBody>
          <a:bodyPr wrap="square" rtlCol="0">
            <a:spAutoFit/>
          </a:bodyPr>
          <a:lstStyle/>
          <a:p>
            <a:pPr algn="l"/>
            <a:r>
              <a:rPr lang="en-US" b="0" i="0" dirty="0">
                <a:solidFill>
                  <a:srgbClr val="333333"/>
                </a:solidFill>
                <a:effectLst/>
                <a:latin typeface="OpenSans"/>
              </a:rPr>
              <a:t>There is an file called app.js in the source Java's directory. </a:t>
            </a:r>
          </a:p>
          <a:p>
            <a:pPr algn="l"/>
            <a:r>
              <a:rPr lang="en-US" b="0" i="0" dirty="0">
                <a:solidFill>
                  <a:srgbClr val="333333"/>
                </a:solidFill>
                <a:effectLst/>
                <a:latin typeface="OpenSans"/>
              </a:rPr>
              <a:t>This instantiates the objects needed for the web client to communicate with the blockchain node. </a:t>
            </a:r>
          </a:p>
          <a:p>
            <a:pPr algn="l"/>
            <a:r>
              <a:rPr lang="en-US" b="0" i="0" dirty="0">
                <a:solidFill>
                  <a:srgbClr val="333333"/>
                </a:solidFill>
                <a:effectLst/>
                <a:latin typeface="OpenSans"/>
              </a:rPr>
              <a:t>We need to expose the blockchain accounts created </a:t>
            </a:r>
          </a:p>
          <a:p>
            <a:pPr algn="l"/>
            <a:r>
              <a:rPr lang="en-US" b="0" i="0" dirty="0">
                <a:solidFill>
                  <a:srgbClr val="333333"/>
                </a:solidFill>
                <a:effectLst/>
                <a:latin typeface="OpenSans"/>
              </a:rPr>
              <a:t>through web3 provider object of the app.</a:t>
            </a:r>
          </a:p>
          <a:p>
            <a:pPr algn="l"/>
            <a:r>
              <a:rPr lang="en-US" b="0" i="0" dirty="0">
                <a:solidFill>
                  <a:srgbClr val="333333"/>
                </a:solidFill>
                <a:effectLst/>
                <a:latin typeface="OpenSans"/>
              </a:rPr>
              <a:t>Simply put, web3 </a:t>
            </a:r>
            <a:r>
              <a:rPr lang="en-US" b="0" i="0" dirty="0" err="1">
                <a:solidFill>
                  <a:srgbClr val="333333"/>
                </a:solidFill>
                <a:effectLst/>
                <a:latin typeface="OpenSans"/>
              </a:rPr>
              <a:t>init</a:t>
            </a:r>
            <a:r>
              <a:rPr lang="en-US" b="0" i="0" dirty="0">
                <a:solidFill>
                  <a:srgbClr val="333333"/>
                </a:solidFill>
                <a:effectLst/>
                <a:latin typeface="OpenSans"/>
              </a:rPr>
              <a:t> code does that. </a:t>
            </a:r>
          </a:p>
          <a:p>
            <a:pPr algn="l"/>
            <a:r>
              <a:rPr lang="en-US" b="0" i="0" dirty="0">
                <a:solidFill>
                  <a:srgbClr val="333333"/>
                </a:solidFill>
                <a:effectLst/>
                <a:latin typeface="OpenSans"/>
              </a:rPr>
              <a:t>It shows how web3 object is created and linked to the test chain we've applied.</a:t>
            </a:r>
          </a:p>
          <a:p>
            <a:pPr algn="l"/>
            <a:endParaRPr lang="en-US" b="0" i="0" dirty="0">
              <a:solidFill>
                <a:srgbClr val="333333"/>
              </a:solidFill>
              <a:effectLst/>
              <a:latin typeface="OpenSans"/>
            </a:endParaRPr>
          </a:p>
        </p:txBody>
      </p:sp>
      <p:pic>
        <p:nvPicPr>
          <p:cNvPr id="9" name="Content Placeholder 8">
            <a:extLst>
              <a:ext uri="{FF2B5EF4-FFF2-40B4-BE49-F238E27FC236}">
                <a16:creationId xmlns:a16="http://schemas.microsoft.com/office/drawing/2014/main" id="{5C72D9FC-0EFA-783E-22AD-94E65F2462B9}"/>
              </a:ext>
            </a:extLst>
          </p:cNvPr>
          <p:cNvPicPr>
            <a:picLocks noGrp="1" noChangeAspect="1"/>
          </p:cNvPicPr>
          <p:nvPr>
            <p:ph idx="1"/>
          </p:nvPr>
        </p:nvPicPr>
        <p:blipFill rotWithShape="1">
          <a:blip r:embed="rId3"/>
          <a:srcRect l="22097" t="27734" r="9512" b="15656"/>
          <a:stretch/>
        </p:blipFill>
        <p:spPr>
          <a:xfrm>
            <a:off x="7039992" y="2034074"/>
            <a:ext cx="4819216" cy="2243868"/>
          </a:xfrm>
        </p:spPr>
      </p:pic>
    </p:spTree>
    <p:extLst>
      <p:ext uri="{BB962C8B-B14F-4D97-AF65-F5344CB8AC3E}">
        <p14:creationId xmlns:p14="http://schemas.microsoft.com/office/powerpoint/2010/main" val="3413184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Web Interface &amp; Testing</a:t>
            </a:r>
          </a:p>
        </p:txBody>
      </p:sp>
      <p:sp>
        <p:nvSpPr>
          <p:cNvPr id="8" name="TextBox 7">
            <a:extLst>
              <a:ext uri="{FF2B5EF4-FFF2-40B4-BE49-F238E27FC236}">
                <a16:creationId xmlns:a16="http://schemas.microsoft.com/office/drawing/2014/main" id="{34A01A14-7EE9-0117-FE46-E4CC0767AEEE}"/>
              </a:ext>
            </a:extLst>
          </p:cNvPr>
          <p:cNvSpPr txBox="1"/>
          <p:nvPr/>
        </p:nvSpPr>
        <p:spPr>
          <a:xfrm>
            <a:off x="480778" y="2228671"/>
            <a:ext cx="6106453" cy="1754326"/>
          </a:xfrm>
          <a:prstGeom prst="rect">
            <a:avLst/>
          </a:prstGeom>
          <a:noFill/>
        </p:spPr>
        <p:txBody>
          <a:bodyPr wrap="square" rtlCol="0">
            <a:spAutoFit/>
          </a:bodyPr>
          <a:lstStyle/>
          <a:p>
            <a:pPr algn="l"/>
            <a:r>
              <a:rPr lang="en-US" b="0" i="0" dirty="0">
                <a:solidFill>
                  <a:srgbClr val="333333"/>
                </a:solidFill>
                <a:effectLst/>
                <a:latin typeface="OpenSans"/>
              </a:rPr>
              <a:t>Secondly, we need to tell the web3 where to find the smart contract artifacts. </a:t>
            </a:r>
          </a:p>
          <a:p>
            <a:pPr algn="l"/>
            <a:r>
              <a:rPr lang="en-US" b="0" i="0" dirty="0">
                <a:solidFill>
                  <a:srgbClr val="333333"/>
                </a:solidFill>
                <a:effectLst/>
                <a:latin typeface="OpenSans"/>
              </a:rPr>
              <a:t>Init contract method of the app.js does this. </a:t>
            </a:r>
          </a:p>
          <a:p>
            <a:pPr algn="l"/>
            <a:r>
              <a:rPr lang="en-US" b="0" i="0" dirty="0">
                <a:solidFill>
                  <a:srgbClr val="333333"/>
                </a:solidFill>
                <a:effectLst/>
                <a:latin typeface="OpenSans"/>
              </a:rPr>
              <a:t>Then, you'll have to add methods to handle the calls to the smart contract, and </a:t>
            </a:r>
          </a:p>
          <a:p>
            <a:pPr algn="l"/>
            <a:r>
              <a:rPr lang="en-US" b="0" i="0" dirty="0">
                <a:solidFill>
                  <a:srgbClr val="333333"/>
                </a:solidFill>
                <a:effectLst/>
                <a:latin typeface="OpenSans"/>
              </a:rPr>
              <a:t>return values from the smart contract to the web interface.</a:t>
            </a:r>
          </a:p>
        </p:txBody>
      </p:sp>
      <p:pic>
        <p:nvPicPr>
          <p:cNvPr id="6" name="Content Placeholder 5">
            <a:extLst>
              <a:ext uri="{FF2B5EF4-FFF2-40B4-BE49-F238E27FC236}">
                <a16:creationId xmlns:a16="http://schemas.microsoft.com/office/drawing/2014/main" id="{33870F1C-2667-0286-DF6B-FEA7B4DA7B4B}"/>
              </a:ext>
            </a:extLst>
          </p:cNvPr>
          <p:cNvPicPr>
            <a:picLocks noGrp="1" noChangeAspect="1"/>
          </p:cNvPicPr>
          <p:nvPr>
            <p:ph idx="1"/>
          </p:nvPr>
        </p:nvPicPr>
        <p:blipFill rotWithShape="1">
          <a:blip r:embed="rId3"/>
          <a:srcRect l="21976" t="22588" r="9633" b="15227"/>
          <a:stretch/>
        </p:blipFill>
        <p:spPr>
          <a:xfrm>
            <a:off x="6699380" y="1912774"/>
            <a:ext cx="5290457" cy="2705879"/>
          </a:xfrm>
        </p:spPr>
      </p:pic>
    </p:spTree>
    <p:extLst>
      <p:ext uri="{BB962C8B-B14F-4D97-AF65-F5344CB8AC3E}">
        <p14:creationId xmlns:p14="http://schemas.microsoft.com/office/powerpoint/2010/main" val="4238292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Week2: Web Interface &amp; Testing</a:t>
            </a:r>
          </a:p>
        </p:txBody>
      </p:sp>
      <p:sp>
        <p:nvSpPr>
          <p:cNvPr id="8" name="TextBox 7">
            <a:extLst>
              <a:ext uri="{FF2B5EF4-FFF2-40B4-BE49-F238E27FC236}">
                <a16:creationId xmlns:a16="http://schemas.microsoft.com/office/drawing/2014/main" id="{34A01A14-7EE9-0117-FE46-E4CC0767AEEE}"/>
              </a:ext>
            </a:extLst>
          </p:cNvPr>
          <p:cNvSpPr txBox="1"/>
          <p:nvPr/>
        </p:nvSpPr>
        <p:spPr>
          <a:xfrm>
            <a:off x="480778" y="2228671"/>
            <a:ext cx="5529405" cy="923330"/>
          </a:xfrm>
          <a:prstGeom prst="rect">
            <a:avLst/>
          </a:prstGeom>
          <a:noFill/>
        </p:spPr>
        <p:txBody>
          <a:bodyPr wrap="square" rtlCol="0">
            <a:spAutoFit/>
          </a:bodyPr>
          <a:lstStyle/>
          <a:p>
            <a:pPr algn="l"/>
            <a:r>
              <a:rPr lang="en-US" b="0" i="0" dirty="0">
                <a:solidFill>
                  <a:srgbClr val="333333"/>
                </a:solidFill>
                <a:effectLst/>
                <a:latin typeface="OpenSans"/>
              </a:rPr>
              <a:t>Now you're ready to go through the development process once again. </a:t>
            </a:r>
          </a:p>
          <a:p>
            <a:pPr algn="l"/>
            <a:r>
              <a:rPr lang="en-US" b="0" i="0" dirty="0">
                <a:solidFill>
                  <a:srgbClr val="333333"/>
                </a:solidFill>
                <a:effectLst/>
                <a:latin typeface="OpenSans"/>
              </a:rPr>
              <a:t>Restart the test chain.</a:t>
            </a:r>
          </a:p>
        </p:txBody>
      </p:sp>
      <p:pic>
        <p:nvPicPr>
          <p:cNvPr id="7" name="Content Placeholder 6">
            <a:extLst>
              <a:ext uri="{FF2B5EF4-FFF2-40B4-BE49-F238E27FC236}">
                <a16:creationId xmlns:a16="http://schemas.microsoft.com/office/drawing/2014/main" id="{C8B0E21B-95C4-9736-468C-622DAFED1853}"/>
              </a:ext>
            </a:extLst>
          </p:cNvPr>
          <p:cNvPicPr>
            <a:picLocks noGrp="1" noChangeAspect="1"/>
          </p:cNvPicPr>
          <p:nvPr>
            <p:ph idx="1"/>
          </p:nvPr>
        </p:nvPicPr>
        <p:blipFill rotWithShape="1">
          <a:blip r:embed="rId3"/>
          <a:srcRect l="22580" t="22374" r="9512" b="17586"/>
          <a:stretch/>
        </p:blipFill>
        <p:spPr>
          <a:xfrm>
            <a:off x="6458087" y="1903445"/>
            <a:ext cx="5253135" cy="2612572"/>
          </a:xfrm>
        </p:spPr>
      </p:pic>
    </p:spTree>
    <p:extLst>
      <p:ext uri="{BB962C8B-B14F-4D97-AF65-F5344CB8AC3E}">
        <p14:creationId xmlns:p14="http://schemas.microsoft.com/office/powerpoint/2010/main" val="24783832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a:t>
            </a:r>
          </a:p>
        </p:txBody>
      </p:sp>
      <p:sp>
        <p:nvSpPr>
          <p:cNvPr id="8" name="TextBox 7">
            <a:extLst>
              <a:ext uri="{FF2B5EF4-FFF2-40B4-BE49-F238E27FC236}">
                <a16:creationId xmlns:a16="http://schemas.microsoft.com/office/drawing/2014/main" id="{34A01A14-7EE9-0117-FE46-E4CC0767AEEE}"/>
              </a:ext>
            </a:extLst>
          </p:cNvPr>
          <p:cNvSpPr txBox="1"/>
          <p:nvPr/>
        </p:nvSpPr>
        <p:spPr>
          <a:xfrm>
            <a:off x="329858" y="1607234"/>
            <a:ext cx="5192053" cy="3970318"/>
          </a:xfrm>
          <a:prstGeom prst="rect">
            <a:avLst/>
          </a:prstGeom>
          <a:noFill/>
        </p:spPr>
        <p:txBody>
          <a:bodyPr wrap="square" rtlCol="0">
            <a:spAutoFit/>
          </a:bodyPr>
          <a:lstStyle/>
          <a:p>
            <a:pPr algn="l"/>
            <a:r>
              <a:rPr lang="en-US" b="0" i="0" dirty="0">
                <a:solidFill>
                  <a:srgbClr val="333333"/>
                </a:solidFill>
                <a:effectLst/>
                <a:latin typeface="OpenSans"/>
              </a:rPr>
              <a:t>Recall blockchain is not a data repository. </a:t>
            </a:r>
          </a:p>
          <a:p>
            <a:pPr algn="l"/>
            <a:r>
              <a:rPr lang="en-US" b="0" i="0" dirty="0">
                <a:solidFill>
                  <a:srgbClr val="333333"/>
                </a:solidFill>
                <a:effectLst/>
                <a:latin typeface="OpenSans"/>
              </a:rPr>
              <a:t>Number two, is there a way to log the events happening on the chain? </a:t>
            </a:r>
          </a:p>
          <a:p>
            <a:pPr algn="l"/>
            <a:r>
              <a:rPr lang="en-US" b="0" i="0" dirty="0">
                <a:solidFill>
                  <a:srgbClr val="333333"/>
                </a:solidFill>
                <a:effectLst/>
                <a:latin typeface="OpenSans"/>
              </a:rPr>
              <a:t>Either forgetting a notification of completion of </a:t>
            </a:r>
          </a:p>
          <a:p>
            <a:pPr algn="l"/>
            <a:r>
              <a:rPr lang="en-US" b="0" i="0" dirty="0">
                <a:solidFill>
                  <a:srgbClr val="333333"/>
                </a:solidFill>
                <a:effectLst/>
                <a:latin typeface="OpenSans"/>
              </a:rPr>
              <a:t>an operation or if something needs attention. </a:t>
            </a:r>
          </a:p>
          <a:p>
            <a:pPr algn="l"/>
            <a:r>
              <a:rPr lang="en-US" b="0" i="0" dirty="0">
                <a:solidFill>
                  <a:srgbClr val="333333"/>
                </a:solidFill>
                <a:effectLst/>
                <a:latin typeface="OpenSans"/>
              </a:rPr>
              <a:t>Number three, smart contracts cannot access the outside links, C, to get today's US prime interest rate.</a:t>
            </a:r>
          </a:p>
          <a:p>
            <a:pPr algn="l"/>
            <a:endParaRPr lang="en-US" dirty="0">
              <a:solidFill>
                <a:srgbClr val="333333"/>
              </a:solidFill>
              <a:latin typeface="OpenSans"/>
            </a:endParaRPr>
          </a:p>
          <a:p>
            <a:pPr algn="l"/>
            <a:r>
              <a:rPr lang="en-US" b="0" i="0" dirty="0">
                <a:solidFill>
                  <a:srgbClr val="333333"/>
                </a:solidFill>
                <a:effectLst/>
                <a:latin typeface="OpenSans"/>
              </a:rPr>
              <a:t>Is there a provision to get outside information that will still keep the blockchain consistent? </a:t>
            </a:r>
          </a:p>
          <a:p>
            <a:pPr algn="l"/>
            <a:r>
              <a:rPr lang="en-US" b="0" i="0" dirty="0">
                <a:solidFill>
                  <a:srgbClr val="333333"/>
                </a:solidFill>
                <a:effectLst/>
                <a:latin typeface="OpenSans"/>
              </a:rPr>
              <a:t>US daily interest rates are the same or lower for </a:t>
            </a:r>
          </a:p>
          <a:p>
            <a:pPr algn="l"/>
            <a:r>
              <a:rPr lang="en-US" b="0" i="0" dirty="0">
                <a:solidFill>
                  <a:srgbClr val="333333"/>
                </a:solidFill>
                <a:effectLst/>
                <a:latin typeface="OpenSans"/>
              </a:rPr>
              <a:t>a given date as long as you normalize the day to epoch time. </a:t>
            </a:r>
          </a:p>
          <a:p>
            <a:pPr algn="l"/>
            <a:endParaRPr lang="en-US"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314E565D-79C7-1D05-489B-52B84E230C89}"/>
              </a:ext>
            </a:extLst>
          </p:cNvPr>
          <p:cNvPicPr>
            <a:picLocks noGrp="1" noChangeAspect="1"/>
          </p:cNvPicPr>
          <p:nvPr>
            <p:ph idx="1"/>
          </p:nvPr>
        </p:nvPicPr>
        <p:blipFill rotWithShape="1">
          <a:blip r:embed="rId3"/>
          <a:srcRect l="23303" t="21945" r="15423" b="21874"/>
          <a:stretch/>
        </p:blipFill>
        <p:spPr>
          <a:xfrm>
            <a:off x="5793815" y="1679510"/>
            <a:ext cx="6205353" cy="3200400"/>
          </a:xfrm>
        </p:spPr>
      </p:pic>
    </p:spTree>
    <p:extLst>
      <p:ext uri="{BB962C8B-B14F-4D97-AF65-F5344CB8AC3E}">
        <p14:creationId xmlns:p14="http://schemas.microsoft.com/office/powerpoint/2010/main" val="3519678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sp>
        <p:nvSpPr>
          <p:cNvPr id="4" name="Content Placeholder 3">
            <a:extLst>
              <a:ext uri="{FF2B5EF4-FFF2-40B4-BE49-F238E27FC236}">
                <a16:creationId xmlns:a16="http://schemas.microsoft.com/office/drawing/2014/main" id="{F5879E4F-B0A6-CEAF-759A-2BEB6909B3DB}"/>
              </a:ext>
            </a:extLst>
          </p:cNvPr>
          <p:cNvSpPr>
            <a:spLocks noGrp="1"/>
          </p:cNvSpPr>
          <p:nvPr>
            <p:ph idx="1"/>
          </p:nvPr>
        </p:nvSpPr>
        <p:spPr>
          <a:xfrm>
            <a:off x="935853" y="1047566"/>
            <a:ext cx="9708473" cy="5655075"/>
          </a:xfrm>
        </p:spPr>
        <p:txBody>
          <a:bodyPr>
            <a:normAutofit fontScale="92500" lnSpcReduction="10000"/>
          </a:bodyPr>
          <a:lstStyle/>
          <a:p>
            <a:pPr marL="0" indent="0" algn="just">
              <a:buNone/>
            </a:pPr>
            <a:r>
              <a:rPr lang="en-US" sz="1800" b="1" i="0" dirty="0">
                <a:solidFill>
                  <a:srgbClr val="111111"/>
                </a:solidFill>
                <a:effectLst/>
                <a:latin typeface="Cabin-semi-bold"/>
              </a:rPr>
              <a:t>There are generally three categories of blockchain-like database applications: Bitcoin Nodes Verify Transactions?</a:t>
            </a:r>
          </a:p>
          <a:p>
            <a:pPr marL="457200" indent="-457200" algn="just">
              <a:lnSpc>
                <a:spcPct val="110000"/>
              </a:lnSpc>
              <a:buFont typeface="+mj-lt"/>
              <a:buAutoNum type="arabicPeriod"/>
            </a:pPr>
            <a:r>
              <a:rPr lang="en-US" sz="1700" dirty="0"/>
              <a:t>Public blockchains: a public blockchain is a blockchain that anyone in the world can read, anyone in the world can send transactions to and expect to see them included if they are valid, and anyone in the world can participate in the consensus process - the process for determining what blocks get added to the chain and what the current state is. As a substitute for centralized or quasi-centralized trust, public blockchains are secured by </a:t>
            </a:r>
            <a:r>
              <a:rPr lang="en-US" sz="1700" dirty="0" err="1"/>
              <a:t>cryptoeconomics</a:t>
            </a:r>
            <a:r>
              <a:rPr lang="en-US" sz="1700" dirty="0"/>
              <a:t> - the combination of economic incentives and cryptographic verification using mechanisms such as proof of work or proof of stake, following a general principle that the degree to which someone can have an influence in the consensus process is proportional to the quantity of economic resources that they can bring to bear. These blockchains are generally considered to be "fully decentralized".</a:t>
            </a:r>
          </a:p>
          <a:p>
            <a:pPr marL="457200" indent="-457200" algn="just">
              <a:lnSpc>
                <a:spcPct val="110000"/>
              </a:lnSpc>
              <a:buFont typeface="+mj-lt"/>
              <a:buAutoNum type="arabicPeriod"/>
            </a:pPr>
            <a:r>
              <a:rPr lang="en-US" sz="1700" dirty="0"/>
              <a:t>Consortium blockchains: a consortium blockchain is a blockchain where the consensus process is controlled by a pre-selected set of nodes; for example, one might imagine a consortium of 15 financial institutions, each of which operates a node and of which 10 must sign every block in order for the block to be valid. The right to read the blockchain may be public, or restricted to the participants, and there are also hybrid routes such as the root hashes of the blocks being public together with an API that allows members of the public to make a limited number of queries and get back cryptographic proofs of some parts of the blockchain state. These blockchains may be considered "partially decentralized".</a:t>
            </a:r>
          </a:p>
          <a:p>
            <a:pPr marL="457200" indent="-457200" algn="just">
              <a:lnSpc>
                <a:spcPct val="110000"/>
              </a:lnSpc>
              <a:buFont typeface="+mj-lt"/>
              <a:buAutoNum type="arabicPeriod"/>
            </a:pPr>
            <a:r>
              <a:rPr lang="en-US" sz="1700" dirty="0"/>
              <a:t>Fully private blockchains: a fully private blockchain is a blockchain where write permissions are kept centralized to one organization. Read permissions may be public or restricted to an arbitrary extent. Likely applications include database management, auditing, </a:t>
            </a:r>
            <a:r>
              <a:rPr lang="en-US" sz="1700" dirty="0" err="1"/>
              <a:t>etc</a:t>
            </a:r>
            <a:r>
              <a:rPr lang="en-US" sz="1700" dirty="0"/>
              <a:t> internal to a single company, and so public readability may not be necessary in many cases at all, though in other cases public auditability is desired.</a:t>
            </a:r>
          </a:p>
        </p:txBody>
      </p:sp>
    </p:spTree>
    <p:extLst>
      <p:ext uri="{BB962C8B-B14F-4D97-AF65-F5344CB8AC3E}">
        <p14:creationId xmlns:p14="http://schemas.microsoft.com/office/powerpoint/2010/main" val="4869501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a:t>
            </a:r>
          </a:p>
        </p:txBody>
      </p:sp>
      <p:sp>
        <p:nvSpPr>
          <p:cNvPr id="8" name="TextBox 7">
            <a:extLst>
              <a:ext uri="{FF2B5EF4-FFF2-40B4-BE49-F238E27FC236}">
                <a16:creationId xmlns:a16="http://schemas.microsoft.com/office/drawing/2014/main" id="{34A01A14-7EE9-0117-FE46-E4CC0767AEEE}"/>
              </a:ext>
            </a:extLst>
          </p:cNvPr>
          <p:cNvSpPr txBox="1"/>
          <p:nvPr/>
        </p:nvSpPr>
        <p:spPr>
          <a:xfrm>
            <a:off x="329859" y="1607234"/>
            <a:ext cx="3984690" cy="2462213"/>
          </a:xfrm>
          <a:prstGeom prst="rect">
            <a:avLst/>
          </a:prstGeom>
          <a:noFill/>
        </p:spPr>
        <p:txBody>
          <a:bodyPr wrap="square" rtlCol="0">
            <a:spAutoFit/>
          </a:bodyPr>
          <a:lstStyle/>
          <a:p>
            <a:pPr algn="l"/>
            <a:r>
              <a:rPr lang="en-US" sz="1400" b="0" i="0" dirty="0">
                <a:solidFill>
                  <a:srgbClr val="333333"/>
                </a:solidFill>
                <a:effectLst/>
                <a:latin typeface="OpenSans"/>
              </a:rPr>
              <a:t>On completion of this module, </a:t>
            </a:r>
          </a:p>
          <a:p>
            <a:pPr algn="l"/>
            <a:r>
              <a:rPr lang="en-US" sz="1400" b="0" i="0" dirty="0">
                <a:solidFill>
                  <a:srgbClr val="333333"/>
                </a:solidFill>
                <a:effectLst/>
                <a:latin typeface="OpenSans"/>
              </a:rPr>
              <a:t>you will be able to list additional features of </a:t>
            </a:r>
          </a:p>
          <a:p>
            <a:pPr algn="l"/>
            <a:r>
              <a:rPr lang="en-US" sz="1400" b="0" i="0" dirty="0">
                <a:solidFill>
                  <a:srgbClr val="333333"/>
                </a:solidFill>
                <a:effectLst/>
                <a:latin typeface="OpenSans"/>
              </a:rPr>
              <a:t>solidity that make a smart contract efficient, practical, and useful. </a:t>
            </a:r>
          </a:p>
          <a:p>
            <a:pPr algn="l"/>
            <a:r>
              <a:rPr lang="en-US" sz="1400" b="0" i="0" dirty="0">
                <a:solidFill>
                  <a:srgbClr val="333333"/>
                </a:solidFill>
                <a:effectLst/>
                <a:latin typeface="OpenSans"/>
              </a:rPr>
              <a:t>Reuse code and apply hierarchical structuring of </a:t>
            </a:r>
          </a:p>
          <a:p>
            <a:pPr algn="l"/>
            <a:r>
              <a:rPr lang="en-US" sz="1400" b="0" i="0" dirty="0">
                <a:solidFill>
                  <a:srgbClr val="333333"/>
                </a:solidFill>
                <a:effectLst/>
                <a:latin typeface="OpenSans"/>
              </a:rPr>
              <a:t>a smart contract for specialization and generalization. </a:t>
            </a:r>
          </a:p>
          <a:p>
            <a:pPr algn="l"/>
            <a:r>
              <a:rPr lang="en-US" sz="1400" b="0" i="0" dirty="0">
                <a:solidFill>
                  <a:srgbClr val="333333"/>
                </a:solidFill>
                <a:effectLst/>
                <a:latin typeface="OpenSans"/>
              </a:rPr>
              <a:t>Illustrate the use of events and pushing events to subscribing applications. </a:t>
            </a:r>
          </a:p>
          <a:p>
            <a:pPr algn="l"/>
            <a:r>
              <a:rPr lang="en-US" sz="1400" b="0" i="0" dirty="0">
                <a:solidFill>
                  <a:srgbClr val="333333"/>
                </a:solidFill>
                <a:effectLst/>
                <a:latin typeface="OpenSans"/>
              </a:rPr>
              <a:t>Explain the use of smart contract named using oracles.</a:t>
            </a:r>
          </a:p>
        </p:txBody>
      </p:sp>
      <p:pic>
        <p:nvPicPr>
          <p:cNvPr id="7" name="Content Placeholder 6">
            <a:extLst>
              <a:ext uri="{FF2B5EF4-FFF2-40B4-BE49-F238E27FC236}">
                <a16:creationId xmlns:a16="http://schemas.microsoft.com/office/drawing/2014/main" id="{B43B51CA-D495-8D52-C5F1-68B4A115B10A}"/>
              </a:ext>
            </a:extLst>
          </p:cNvPr>
          <p:cNvPicPr>
            <a:picLocks noGrp="1" noChangeAspect="1"/>
          </p:cNvPicPr>
          <p:nvPr>
            <p:ph idx="1"/>
          </p:nvPr>
        </p:nvPicPr>
        <p:blipFill rotWithShape="1">
          <a:blip r:embed="rId3"/>
          <a:srcRect l="22098" t="21087" r="24227" b="13775"/>
          <a:stretch/>
        </p:blipFill>
        <p:spPr>
          <a:xfrm>
            <a:off x="4695714" y="1341177"/>
            <a:ext cx="6363478" cy="4343885"/>
          </a:xfrm>
        </p:spPr>
      </p:pic>
    </p:spTree>
    <p:extLst>
      <p:ext uri="{BB962C8B-B14F-4D97-AF65-F5344CB8AC3E}">
        <p14:creationId xmlns:p14="http://schemas.microsoft.com/office/powerpoint/2010/main" val="20153931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a:t>
            </a:r>
          </a:p>
        </p:txBody>
      </p:sp>
      <p:sp>
        <p:nvSpPr>
          <p:cNvPr id="8" name="TextBox 7">
            <a:extLst>
              <a:ext uri="{FF2B5EF4-FFF2-40B4-BE49-F238E27FC236}">
                <a16:creationId xmlns:a16="http://schemas.microsoft.com/office/drawing/2014/main" id="{34A01A14-7EE9-0117-FE46-E4CC0767AEEE}"/>
              </a:ext>
            </a:extLst>
          </p:cNvPr>
          <p:cNvSpPr txBox="1"/>
          <p:nvPr/>
        </p:nvSpPr>
        <p:spPr>
          <a:xfrm>
            <a:off x="329859" y="1607234"/>
            <a:ext cx="5023376" cy="3970318"/>
          </a:xfrm>
          <a:prstGeom prst="rect">
            <a:avLst/>
          </a:prstGeom>
          <a:noFill/>
        </p:spPr>
        <p:txBody>
          <a:bodyPr wrap="square" rtlCol="0">
            <a:spAutoFit/>
          </a:bodyPr>
          <a:lstStyle/>
          <a:p>
            <a:pPr algn="l"/>
            <a:r>
              <a:rPr lang="en-US" sz="1400" b="0" i="0" dirty="0">
                <a:solidFill>
                  <a:srgbClr val="333333"/>
                </a:solidFill>
                <a:effectLst/>
                <a:latin typeface="OpenSans"/>
              </a:rPr>
              <a:t>For minimizing the footprint on the blockchain, </a:t>
            </a:r>
          </a:p>
          <a:p>
            <a:pPr algn="l"/>
            <a:r>
              <a:rPr lang="en-US" sz="1400" b="0" i="0" dirty="0">
                <a:solidFill>
                  <a:srgbClr val="333333"/>
                </a:solidFill>
                <a:effectLst/>
                <a:latin typeface="OpenSans"/>
              </a:rPr>
              <a:t>let's consider storage versus memory attributes of data. </a:t>
            </a:r>
          </a:p>
          <a:p>
            <a:pPr algn="l"/>
            <a:r>
              <a:rPr lang="en-US" sz="1400" b="0" i="0" dirty="0">
                <a:solidFill>
                  <a:srgbClr val="333333"/>
                </a:solidFill>
                <a:effectLst/>
                <a:latin typeface="OpenSans"/>
              </a:rPr>
              <a:t>By default, all the state changes did variables define in the smart contract, are saved as state on the blockchain. </a:t>
            </a:r>
            <a:br>
              <a:rPr lang="en-US" sz="1400" b="0" i="0" dirty="0">
                <a:solidFill>
                  <a:srgbClr val="333333"/>
                </a:solidFill>
                <a:effectLst/>
                <a:latin typeface="OpenSans"/>
              </a:rPr>
            </a:br>
            <a:br>
              <a:rPr lang="en-US" sz="1400" b="0" i="0" dirty="0">
                <a:solidFill>
                  <a:srgbClr val="333333"/>
                </a:solidFill>
                <a:effectLst/>
                <a:latin typeface="OpenSans"/>
              </a:rPr>
            </a:br>
            <a:r>
              <a:rPr lang="en-US" sz="1400" b="0" i="0" dirty="0">
                <a:solidFill>
                  <a:srgbClr val="333333"/>
                </a:solidFill>
                <a:effectLst/>
                <a:latin typeface="OpenSans"/>
              </a:rPr>
              <a:t>Recall from, course one,  that the state hash of the </a:t>
            </a:r>
            <a:r>
              <a:rPr lang="en-US" sz="1400" b="0" i="0" dirty="0" err="1">
                <a:solidFill>
                  <a:srgbClr val="333333"/>
                </a:solidFill>
                <a:effectLst/>
                <a:latin typeface="OpenSans"/>
              </a:rPr>
              <a:t>ethereum</a:t>
            </a:r>
            <a:r>
              <a:rPr lang="en-US" sz="1400" b="0" i="0" dirty="0">
                <a:solidFill>
                  <a:srgbClr val="333333"/>
                </a:solidFill>
                <a:effectLst/>
                <a:latin typeface="OpenSans"/>
              </a:rPr>
              <a:t> block header, is computed using Merkle tree or Patricia Merkle tree of the state variables.</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We would like only a sliver of data that is needed as state for provenance, governance, and immutability to be saved on the blockchain. </a:t>
            </a:r>
          </a:p>
          <a:p>
            <a:pPr algn="l"/>
            <a:r>
              <a:rPr lang="en-US" sz="1400" b="0" i="0" dirty="0">
                <a:solidFill>
                  <a:srgbClr val="333333"/>
                </a:solidFill>
                <a:effectLst/>
                <a:latin typeface="OpenSans"/>
              </a:rPr>
              <a:t>So, our goal is to minimize the state or the footprint of the Smart Contract and lower the gas costs.</a:t>
            </a:r>
          </a:p>
          <a:p>
            <a:pPr algn="l"/>
            <a:r>
              <a:rPr lang="en-US" sz="1400" b="0" i="0" dirty="0">
                <a:solidFill>
                  <a:srgbClr val="333333"/>
                </a:solidFill>
                <a:effectLst/>
                <a:latin typeface="OpenSans"/>
              </a:rPr>
              <a:t>One of the ways you can accomplish this, is by correctly using memory and storage keywords.</a:t>
            </a: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550747C4-2D8F-57BF-0452-936014FDAAAB}"/>
              </a:ext>
            </a:extLst>
          </p:cNvPr>
          <p:cNvPicPr>
            <a:picLocks noGrp="1" noChangeAspect="1"/>
          </p:cNvPicPr>
          <p:nvPr>
            <p:ph idx="1"/>
          </p:nvPr>
        </p:nvPicPr>
        <p:blipFill rotWithShape="1">
          <a:blip r:embed="rId3"/>
          <a:srcRect l="22218" t="20659" r="9151" b="11152"/>
          <a:stretch/>
        </p:blipFill>
        <p:spPr>
          <a:xfrm>
            <a:off x="5481441" y="1607234"/>
            <a:ext cx="5924392" cy="3310995"/>
          </a:xfrm>
        </p:spPr>
      </p:pic>
    </p:spTree>
    <p:extLst>
      <p:ext uri="{BB962C8B-B14F-4D97-AF65-F5344CB8AC3E}">
        <p14:creationId xmlns:p14="http://schemas.microsoft.com/office/powerpoint/2010/main" val="30551288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a:t>
            </a:r>
          </a:p>
        </p:txBody>
      </p:sp>
      <p:sp>
        <p:nvSpPr>
          <p:cNvPr id="8" name="TextBox 7">
            <a:extLst>
              <a:ext uri="{FF2B5EF4-FFF2-40B4-BE49-F238E27FC236}">
                <a16:creationId xmlns:a16="http://schemas.microsoft.com/office/drawing/2014/main" id="{34A01A14-7EE9-0117-FE46-E4CC0767AEEE}"/>
              </a:ext>
            </a:extLst>
          </p:cNvPr>
          <p:cNvSpPr txBox="1"/>
          <p:nvPr/>
        </p:nvSpPr>
        <p:spPr>
          <a:xfrm>
            <a:off x="329859" y="1607234"/>
            <a:ext cx="5023376" cy="5262979"/>
          </a:xfrm>
          <a:prstGeom prst="rect">
            <a:avLst/>
          </a:prstGeom>
          <a:noFill/>
        </p:spPr>
        <p:txBody>
          <a:bodyPr wrap="square" rtlCol="0">
            <a:spAutoFit/>
          </a:bodyPr>
          <a:lstStyle/>
          <a:p>
            <a:pPr algn="l"/>
            <a:r>
              <a:rPr lang="en-US" sz="1400" b="0" i="0" dirty="0">
                <a:solidFill>
                  <a:srgbClr val="333333"/>
                </a:solidFill>
                <a:effectLst/>
                <a:latin typeface="OpenSans"/>
              </a:rPr>
              <a:t>Memory is transient memory in RAM and storage refers </a:t>
            </a:r>
          </a:p>
          <a:p>
            <a:pPr algn="l"/>
            <a:r>
              <a:rPr lang="en-US" sz="1400" b="0" i="0" dirty="0">
                <a:solidFill>
                  <a:srgbClr val="333333"/>
                </a:solidFill>
                <a:effectLst/>
                <a:latin typeface="OpenSans"/>
              </a:rPr>
              <a:t>to persistent store in the permanent storage device like your hard drive. </a:t>
            </a:r>
          </a:p>
          <a:p>
            <a:pPr algn="l"/>
            <a:r>
              <a:rPr lang="en-US" sz="1400" b="0" i="0" dirty="0">
                <a:solidFill>
                  <a:srgbClr val="333333"/>
                </a:solidFill>
                <a:effectLst/>
                <a:latin typeface="OpenSans"/>
              </a:rPr>
              <a:t>Memory is temporary and is a race between function calls. </a:t>
            </a:r>
          </a:p>
          <a:p>
            <a:pPr algn="l"/>
            <a:r>
              <a:rPr lang="en-US" sz="1400" b="0" i="0" dirty="0">
                <a:solidFill>
                  <a:srgbClr val="333333"/>
                </a:solidFill>
                <a:effectLst/>
                <a:latin typeface="OpenSans"/>
              </a:rPr>
              <a:t>Memory is a byte array. It's cheaper to use an Ethereum. Since everything cause gas points, we have to be aware of this.</a:t>
            </a:r>
          </a:p>
          <a:p>
            <a:pPr algn="l"/>
            <a:endParaRPr lang="en-US" sz="1400" dirty="0">
              <a:solidFill>
                <a:srgbClr val="333333"/>
              </a:solidFill>
              <a:latin typeface="OpenSans"/>
            </a:endParaRPr>
          </a:p>
          <a:p>
            <a:pPr algn="l"/>
            <a:r>
              <a:rPr lang="en-US" sz="1400" b="0" i="0" dirty="0">
                <a:solidFill>
                  <a:srgbClr val="333333"/>
                </a:solidFill>
                <a:effectLst/>
                <a:latin typeface="OpenSans"/>
              </a:rPr>
              <a:t>Every contract is assigned a storage space and this storage is permanent. </a:t>
            </a:r>
          </a:p>
          <a:p>
            <a:pPr algn="l"/>
            <a:r>
              <a:rPr lang="en-US" sz="1400" b="0" i="0" dirty="0">
                <a:solidFill>
                  <a:srgbClr val="333333"/>
                </a:solidFill>
                <a:effectLst/>
                <a:latin typeface="OpenSans"/>
              </a:rPr>
              <a:t>The values in it persists between function calls. </a:t>
            </a:r>
          </a:p>
          <a:p>
            <a:pPr algn="l"/>
            <a:r>
              <a:rPr lang="en-US" sz="1400" b="0" i="0" dirty="0">
                <a:solidFill>
                  <a:srgbClr val="333333"/>
                </a:solidFill>
                <a:effectLst/>
                <a:latin typeface="OpenSans"/>
              </a:rPr>
              <a:t>Storage is a key value store of 32 bytes each for the key and the value.</a:t>
            </a:r>
          </a:p>
          <a:p>
            <a:pPr algn="l"/>
            <a:r>
              <a:rPr lang="en-US" sz="1400" b="0" i="0" dirty="0">
                <a:solidFill>
                  <a:srgbClr val="333333"/>
                </a:solidFill>
                <a:effectLst/>
                <a:latin typeface="OpenSans"/>
              </a:rPr>
              <a:t>All storage data is considered a state and used in </a:t>
            </a:r>
          </a:p>
          <a:p>
            <a:pPr algn="l"/>
            <a:r>
              <a:rPr lang="en-US" sz="1400" b="0" i="0" dirty="0">
                <a:solidFill>
                  <a:srgbClr val="333333"/>
                </a:solidFill>
                <a:effectLst/>
                <a:latin typeface="OpenSans"/>
              </a:rPr>
              <a:t>the computation of state hash route of the header. </a:t>
            </a:r>
          </a:p>
          <a:p>
            <a:pPr algn="l"/>
            <a:r>
              <a:rPr lang="en-US" sz="1400" b="0" i="0" dirty="0">
                <a:solidFill>
                  <a:srgbClr val="333333"/>
                </a:solidFill>
                <a:effectLst/>
                <a:latin typeface="OpenSans"/>
              </a:rPr>
              <a:t>Using a memory location, cause few guess points, 1-3, whereas storage costs in the order of thousands of points. </a:t>
            </a:r>
          </a:p>
          <a:p>
            <a:pPr algn="l"/>
            <a:r>
              <a:rPr lang="en-US" sz="1400" b="0" i="0" dirty="0">
                <a:solidFill>
                  <a:srgbClr val="333333"/>
                </a:solidFill>
                <a:effectLst/>
                <a:latin typeface="OpenSans"/>
              </a:rPr>
              <a:t>Twenty thousand points to set up, 5,000 points to change a value and so on.</a:t>
            </a:r>
          </a:p>
          <a:p>
            <a:pPr algn="l"/>
            <a:r>
              <a:rPr lang="en-US" sz="1400" b="0" i="0" dirty="0">
                <a:solidFill>
                  <a:srgbClr val="333333"/>
                </a:solidFill>
                <a:effectLst/>
                <a:latin typeface="OpenSans"/>
              </a:rPr>
              <a:t>Understand, that a smart contract is global and a copy of it is present in every full node. The state footprint hash is present in every block. We don't want unnecessary details on the immutable ledger. </a:t>
            </a: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F7CD41DB-B258-A487-E1E1-BE8783E442C4}"/>
              </a:ext>
            </a:extLst>
          </p:cNvPr>
          <p:cNvPicPr>
            <a:picLocks noGrp="1" noChangeAspect="1"/>
          </p:cNvPicPr>
          <p:nvPr>
            <p:ph idx="1"/>
          </p:nvPr>
        </p:nvPicPr>
        <p:blipFill rotWithShape="1">
          <a:blip r:embed="rId3"/>
          <a:srcRect l="24269" t="15727" r="12769" b="19730"/>
          <a:stretch/>
        </p:blipFill>
        <p:spPr>
          <a:xfrm>
            <a:off x="6207695" y="1530221"/>
            <a:ext cx="5501653" cy="3172408"/>
          </a:xfrm>
        </p:spPr>
      </p:pic>
    </p:spTree>
    <p:extLst>
      <p:ext uri="{BB962C8B-B14F-4D97-AF65-F5344CB8AC3E}">
        <p14:creationId xmlns:p14="http://schemas.microsoft.com/office/powerpoint/2010/main" val="8983261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a:t>
            </a:r>
          </a:p>
        </p:txBody>
      </p:sp>
      <p:sp>
        <p:nvSpPr>
          <p:cNvPr id="8" name="TextBox 7">
            <a:extLst>
              <a:ext uri="{FF2B5EF4-FFF2-40B4-BE49-F238E27FC236}">
                <a16:creationId xmlns:a16="http://schemas.microsoft.com/office/drawing/2014/main" id="{34A01A14-7EE9-0117-FE46-E4CC0767AEEE}"/>
              </a:ext>
            </a:extLst>
          </p:cNvPr>
          <p:cNvSpPr txBox="1"/>
          <p:nvPr/>
        </p:nvSpPr>
        <p:spPr>
          <a:xfrm>
            <a:off x="329859" y="1607234"/>
            <a:ext cx="5023376" cy="4185761"/>
          </a:xfrm>
          <a:prstGeom prst="rect">
            <a:avLst/>
          </a:prstGeom>
          <a:noFill/>
        </p:spPr>
        <p:txBody>
          <a:bodyPr wrap="square" rtlCol="0">
            <a:spAutoFit/>
          </a:bodyPr>
          <a:lstStyle/>
          <a:p>
            <a:pPr algn="l"/>
            <a:r>
              <a:rPr lang="en-US" sz="1400" b="0" i="0" dirty="0">
                <a:solidFill>
                  <a:srgbClr val="333333"/>
                </a:solidFill>
                <a:effectLst/>
                <a:latin typeface="OpenSans"/>
              </a:rPr>
              <a:t>There are many ways we could manage the memory versus storage trade-off. </a:t>
            </a:r>
          </a:p>
          <a:p>
            <a:pPr algn="l"/>
            <a:r>
              <a:rPr lang="en-US" sz="1400" b="0" i="0" dirty="0">
                <a:solidFill>
                  <a:srgbClr val="333333"/>
                </a:solidFill>
                <a:effectLst/>
                <a:latin typeface="OpenSans"/>
              </a:rPr>
              <a:t>Here we'll consider only the composite data struct and arrays. </a:t>
            </a:r>
          </a:p>
          <a:p>
            <a:pPr algn="l"/>
            <a:r>
              <a:rPr lang="en-US" sz="1400" b="0" i="0" dirty="0">
                <a:solidFill>
                  <a:srgbClr val="333333"/>
                </a:solidFill>
                <a:effectLst/>
                <a:latin typeface="OpenSans"/>
              </a:rPr>
              <a:t>In a solidity smart contract, struct and array are by default assigned storage instead of memory, even when they are local to functions. </a:t>
            </a:r>
          </a:p>
          <a:p>
            <a:pPr algn="l"/>
            <a:r>
              <a:rPr lang="en-US" sz="1400" b="0" i="0" dirty="0">
                <a:solidFill>
                  <a:srgbClr val="333333"/>
                </a:solidFill>
                <a:effectLst/>
                <a:latin typeface="OpenSans"/>
              </a:rPr>
              <a:t>While a struct or array is used as a parameter or a local variable in a function, declare them as memory variables.</a:t>
            </a:r>
          </a:p>
          <a:p>
            <a:pPr algn="l"/>
            <a:endParaRPr lang="en-US" sz="1400" dirty="0">
              <a:solidFill>
                <a:srgbClr val="333333"/>
              </a:solidFill>
              <a:latin typeface="OpenSans"/>
            </a:endParaRPr>
          </a:p>
          <a:p>
            <a:pPr algn="l"/>
            <a:r>
              <a:rPr lang="en-US" sz="1400" b="0" i="0" dirty="0">
                <a:solidFill>
                  <a:srgbClr val="333333"/>
                </a:solidFill>
                <a:effectLst/>
                <a:latin typeface="OpenSans"/>
              </a:rPr>
              <a:t>If the memory attribute were not there, temporary variable investors would have been a storage variable wasting state variable space.</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In the development of a smart contract in solidity language, </a:t>
            </a:r>
          </a:p>
          <a:p>
            <a:pPr algn="l"/>
            <a:r>
              <a:rPr lang="en-US" sz="1400" b="0" i="0" dirty="0">
                <a:solidFill>
                  <a:srgbClr val="333333"/>
                </a:solidFill>
                <a:effectLst/>
                <a:latin typeface="OpenSans"/>
              </a:rPr>
              <a:t>consider using memory variables for any transient data. </a:t>
            </a:r>
          </a:p>
          <a:p>
            <a:pPr algn="l"/>
            <a:r>
              <a:rPr lang="en-US" sz="1400" b="0" i="0" dirty="0">
                <a:solidFill>
                  <a:srgbClr val="333333"/>
                </a:solidFill>
                <a:effectLst/>
                <a:latin typeface="OpenSans"/>
              </a:rPr>
              <a:t>Use storage variable only for something that needs to be persisted on the blockchain. </a:t>
            </a: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30F898B8-47F6-2C23-9965-6809290DD3F9}"/>
              </a:ext>
            </a:extLst>
          </p:cNvPr>
          <p:cNvPicPr>
            <a:picLocks noGrp="1" noChangeAspect="1"/>
          </p:cNvPicPr>
          <p:nvPr>
            <p:ph idx="1"/>
          </p:nvPr>
        </p:nvPicPr>
        <p:blipFill rotWithShape="1">
          <a:blip r:embed="rId3"/>
          <a:srcRect l="23664" t="23662" r="14097" b="13725"/>
          <a:stretch/>
        </p:blipFill>
        <p:spPr>
          <a:xfrm>
            <a:off x="7595118" y="923731"/>
            <a:ext cx="3900196" cy="2207088"/>
          </a:xfrm>
        </p:spPr>
      </p:pic>
      <p:pic>
        <p:nvPicPr>
          <p:cNvPr id="10" name="Picture 9">
            <a:extLst>
              <a:ext uri="{FF2B5EF4-FFF2-40B4-BE49-F238E27FC236}">
                <a16:creationId xmlns:a16="http://schemas.microsoft.com/office/drawing/2014/main" id="{F549A722-8266-6538-22AA-9C3208E3A46A}"/>
              </a:ext>
            </a:extLst>
          </p:cNvPr>
          <p:cNvPicPr>
            <a:picLocks noChangeAspect="1"/>
          </p:cNvPicPr>
          <p:nvPr/>
        </p:nvPicPr>
        <p:blipFill rotWithShape="1">
          <a:blip r:embed="rId4"/>
          <a:srcRect l="22806" t="27890" r="10153" b="17143"/>
          <a:stretch/>
        </p:blipFill>
        <p:spPr>
          <a:xfrm>
            <a:off x="6838767" y="3359021"/>
            <a:ext cx="4785667" cy="2207088"/>
          </a:xfrm>
          <a:prstGeom prst="rect">
            <a:avLst/>
          </a:prstGeom>
        </p:spPr>
      </p:pic>
    </p:spTree>
    <p:extLst>
      <p:ext uri="{BB962C8B-B14F-4D97-AF65-F5344CB8AC3E}">
        <p14:creationId xmlns:p14="http://schemas.microsoft.com/office/powerpoint/2010/main" val="36349265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 (Kill or Del SC)</a:t>
            </a:r>
          </a:p>
        </p:txBody>
      </p:sp>
      <p:sp>
        <p:nvSpPr>
          <p:cNvPr id="8" name="TextBox 7">
            <a:extLst>
              <a:ext uri="{FF2B5EF4-FFF2-40B4-BE49-F238E27FC236}">
                <a16:creationId xmlns:a16="http://schemas.microsoft.com/office/drawing/2014/main" id="{34A01A14-7EE9-0117-FE46-E4CC0767AEEE}"/>
              </a:ext>
            </a:extLst>
          </p:cNvPr>
          <p:cNvSpPr txBox="1"/>
          <p:nvPr/>
        </p:nvSpPr>
        <p:spPr>
          <a:xfrm>
            <a:off x="738231" y="2246759"/>
            <a:ext cx="5991042" cy="1600438"/>
          </a:xfrm>
          <a:prstGeom prst="rect">
            <a:avLst/>
          </a:prstGeom>
          <a:noFill/>
        </p:spPr>
        <p:txBody>
          <a:bodyPr wrap="square" rtlCol="0">
            <a:spAutoFit/>
          </a:bodyPr>
          <a:lstStyle/>
          <a:p>
            <a:pPr algn="l"/>
            <a:r>
              <a:rPr lang="en-US" sz="1400" b="0" i="0" dirty="0">
                <a:solidFill>
                  <a:srgbClr val="333333"/>
                </a:solidFill>
                <a:effectLst/>
                <a:latin typeface="OpenSans"/>
              </a:rPr>
              <a:t>Consider this scenario, in the US, 2016 income tax laws are invalid. </a:t>
            </a:r>
          </a:p>
          <a:p>
            <a:pPr algn="l"/>
            <a:r>
              <a:rPr lang="en-US" sz="1400" b="0" i="0" dirty="0">
                <a:solidFill>
                  <a:srgbClr val="333333"/>
                </a:solidFill>
                <a:effectLst/>
                <a:latin typeface="OpenSans"/>
              </a:rPr>
              <a:t>So, are the smart contracts we might have deployed for this. </a:t>
            </a:r>
          </a:p>
          <a:p>
            <a:pPr algn="l"/>
            <a:r>
              <a:rPr lang="en-US" sz="1400" b="0" i="0" dirty="0">
                <a:solidFill>
                  <a:srgbClr val="333333"/>
                </a:solidFill>
                <a:effectLst/>
                <a:latin typeface="OpenSans"/>
              </a:rPr>
              <a:t>Thus the smart contracts are now useless. </a:t>
            </a:r>
          </a:p>
          <a:p>
            <a:pPr algn="l"/>
            <a:r>
              <a:rPr lang="en-US" sz="1400" b="0" i="0" dirty="0">
                <a:solidFill>
                  <a:srgbClr val="333333"/>
                </a:solidFill>
                <a:effectLst/>
                <a:latin typeface="OpenSans"/>
              </a:rPr>
              <a:t>What happens to the money tax that any of the smart contracts would have collected? </a:t>
            </a:r>
          </a:p>
          <a:p>
            <a:pPr algn="l"/>
            <a:r>
              <a:rPr lang="en-US" sz="1400" b="0" i="0" dirty="0">
                <a:solidFill>
                  <a:srgbClr val="333333"/>
                </a:solidFill>
                <a:effectLst/>
                <a:latin typeface="OpenSans"/>
              </a:rPr>
              <a:t>Can we change the ownership of these smart contracts to a trustee account, </a:t>
            </a:r>
          </a:p>
          <a:p>
            <a:pPr algn="l"/>
            <a:r>
              <a:rPr lang="en-US" sz="1400" b="0" i="0" dirty="0">
                <a:solidFill>
                  <a:srgbClr val="333333"/>
                </a:solidFill>
                <a:effectLst/>
                <a:latin typeface="OpenSans"/>
              </a:rPr>
              <a:t>as we deploy smart contracts for representing the new tax laws? </a:t>
            </a:r>
          </a:p>
        </p:txBody>
      </p:sp>
      <p:pic>
        <p:nvPicPr>
          <p:cNvPr id="6" name="Content Placeholder 5">
            <a:extLst>
              <a:ext uri="{FF2B5EF4-FFF2-40B4-BE49-F238E27FC236}">
                <a16:creationId xmlns:a16="http://schemas.microsoft.com/office/drawing/2014/main" id="{30F898B8-47F6-2C23-9965-6809290DD3F9}"/>
              </a:ext>
            </a:extLst>
          </p:cNvPr>
          <p:cNvPicPr>
            <a:picLocks noGrp="1" noChangeAspect="1"/>
          </p:cNvPicPr>
          <p:nvPr>
            <p:ph idx="1"/>
          </p:nvPr>
        </p:nvPicPr>
        <p:blipFill rotWithShape="1">
          <a:blip r:embed="rId3"/>
          <a:srcRect l="23664" t="23662" r="14097" b="13725"/>
          <a:stretch/>
        </p:blipFill>
        <p:spPr>
          <a:xfrm>
            <a:off x="7186745" y="2230941"/>
            <a:ext cx="3900196" cy="2207088"/>
          </a:xfrm>
        </p:spPr>
      </p:pic>
    </p:spTree>
    <p:extLst>
      <p:ext uri="{BB962C8B-B14F-4D97-AF65-F5344CB8AC3E}">
        <p14:creationId xmlns:p14="http://schemas.microsoft.com/office/powerpoint/2010/main" val="38225218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 (Kill or Del SC)</a:t>
            </a:r>
          </a:p>
        </p:txBody>
      </p:sp>
      <p:sp>
        <p:nvSpPr>
          <p:cNvPr id="8" name="TextBox 7">
            <a:extLst>
              <a:ext uri="{FF2B5EF4-FFF2-40B4-BE49-F238E27FC236}">
                <a16:creationId xmlns:a16="http://schemas.microsoft.com/office/drawing/2014/main" id="{34A01A14-7EE9-0117-FE46-E4CC0767AEEE}"/>
              </a:ext>
            </a:extLst>
          </p:cNvPr>
          <p:cNvSpPr txBox="1"/>
          <p:nvPr/>
        </p:nvSpPr>
        <p:spPr>
          <a:xfrm>
            <a:off x="738231" y="2246759"/>
            <a:ext cx="5991042" cy="2031325"/>
          </a:xfrm>
          <a:prstGeom prst="rect">
            <a:avLst/>
          </a:prstGeom>
          <a:noFill/>
        </p:spPr>
        <p:txBody>
          <a:bodyPr wrap="square" rtlCol="0">
            <a:spAutoFit/>
          </a:bodyPr>
          <a:lstStyle/>
          <a:p>
            <a:pPr algn="l"/>
            <a:r>
              <a:rPr lang="en-US" sz="1400" b="0" i="0" dirty="0">
                <a:solidFill>
                  <a:srgbClr val="333333"/>
                </a:solidFill>
                <a:effectLst/>
                <a:latin typeface="OpenSans"/>
              </a:rPr>
              <a:t>Recall that a smart contract is identified by an address. </a:t>
            </a:r>
          </a:p>
          <a:p>
            <a:pPr algn="l"/>
            <a:r>
              <a:rPr lang="en-US" sz="1400" b="0" i="0" dirty="0">
                <a:solidFill>
                  <a:srgbClr val="333333"/>
                </a:solidFill>
                <a:effectLst/>
                <a:latin typeface="OpenSans"/>
              </a:rPr>
              <a:t>This is an important concept. </a:t>
            </a:r>
          </a:p>
          <a:p>
            <a:pPr algn="l"/>
            <a:r>
              <a:rPr lang="en-US" sz="1400" b="0" i="0" dirty="0">
                <a:solidFill>
                  <a:srgbClr val="333333"/>
                </a:solidFill>
                <a:effectLst/>
                <a:latin typeface="OpenSans"/>
              </a:rPr>
              <a:t>It may represent a token,  an organization, a person, human or otherwise and the related logic rules and operations. </a:t>
            </a:r>
          </a:p>
          <a:p>
            <a:pPr algn="l"/>
            <a:r>
              <a:rPr lang="en-US" sz="1400" b="0" i="0" dirty="0">
                <a:solidFill>
                  <a:srgbClr val="333333"/>
                </a:solidFill>
                <a:effectLst/>
                <a:latin typeface="OpenSans"/>
              </a:rPr>
              <a:t>A smart contract has a owner. By default, it is the creator of the smart contract. </a:t>
            </a:r>
          </a:p>
          <a:p>
            <a:pPr algn="l"/>
            <a:r>
              <a:rPr lang="en-US" sz="1400" b="0" i="0" dirty="0">
                <a:solidFill>
                  <a:srgbClr val="333333"/>
                </a:solidFill>
                <a:effectLst/>
                <a:latin typeface="OpenSans"/>
              </a:rPr>
              <a:t>It has a value or ether balance. Its ownership may change or it may have to be deleted. Given all these complex attribute, how do you manage a smart contract?  To delete or kill a smart contract, Solidity provides a function called self-destruct.</a:t>
            </a:r>
          </a:p>
        </p:txBody>
      </p:sp>
      <p:pic>
        <p:nvPicPr>
          <p:cNvPr id="7" name="Content Placeholder 6">
            <a:extLst>
              <a:ext uri="{FF2B5EF4-FFF2-40B4-BE49-F238E27FC236}">
                <a16:creationId xmlns:a16="http://schemas.microsoft.com/office/drawing/2014/main" id="{C21DE63C-BFE9-418B-B2D6-BE57C10E68DE}"/>
              </a:ext>
            </a:extLst>
          </p:cNvPr>
          <p:cNvPicPr>
            <a:picLocks noGrp="1" noChangeAspect="1"/>
          </p:cNvPicPr>
          <p:nvPr>
            <p:ph idx="1"/>
          </p:nvPr>
        </p:nvPicPr>
        <p:blipFill rotWithShape="1">
          <a:blip r:embed="rId3"/>
          <a:srcRect l="22700" t="21087" r="11684" b="14369"/>
          <a:stretch/>
        </p:blipFill>
        <p:spPr>
          <a:xfrm>
            <a:off x="6729273" y="2246759"/>
            <a:ext cx="5075853" cy="2808515"/>
          </a:xfrm>
        </p:spPr>
      </p:pic>
    </p:spTree>
    <p:extLst>
      <p:ext uri="{BB962C8B-B14F-4D97-AF65-F5344CB8AC3E}">
        <p14:creationId xmlns:p14="http://schemas.microsoft.com/office/powerpoint/2010/main" val="26619272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 (Kill or Del SC)</a:t>
            </a:r>
          </a:p>
        </p:txBody>
      </p:sp>
      <p:sp>
        <p:nvSpPr>
          <p:cNvPr id="8" name="TextBox 7">
            <a:extLst>
              <a:ext uri="{FF2B5EF4-FFF2-40B4-BE49-F238E27FC236}">
                <a16:creationId xmlns:a16="http://schemas.microsoft.com/office/drawing/2014/main" id="{34A01A14-7EE9-0117-FE46-E4CC0767AEEE}"/>
              </a:ext>
            </a:extLst>
          </p:cNvPr>
          <p:cNvSpPr txBox="1"/>
          <p:nvPr/>
        </p:nvSpPr>
        <p:spPr>
          <a:xfrm>
            <a:off x="738231" y="2246759"/>
            <a:ext cx="5991042" cy="2462213"/>
          </a:xfrm>
          <a:prstGeom prst="rect">
            <a:avLst/>
          </a:prstGeom>
          <a:noFill/>
        </p:spPr>
        <p:txBody>
          <a:bodyPr wrap="square" rtlCol="0">
            <a:spAutoFit/>
          </a:bodyPr>
          <a:lstStyle/>
          <a:p>
            <a:pPr algn="l"/>
            <a:r>
              <a:rPr lang="en-US" sz="1400" b="0" i="0" dirty="0">
                <a:solidFill>
                  <a:srgbClr val="333333"/>
                </a:solidFill>
                <a:effectLst/>
                <a:latin typeface="OpenSans"/>
              </a:rPr>
              <a:t>To delete or kill a smart contract, Solidity provides a function called self-destruct.</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Understand this call is irreversible as per the default blockchain protocol. </a:t>
            </a:r>
          </a:p>
          <a:p>
            <a:pPr algn="l"/>
            <a:r>
              <a:rPr lang="en-US" sz="1400" b="0" i="0" dirty="0">
                <a:solidFill>
                  <a:srgbClr val="333333"/>
                </a:solidFill>
                <a:effectLst/>
                <a:latin typeface="OpenSans"/>
              </a:rPr>
              <a:t>Once killed, the smart contract cannot be revived or accessed.</a:t>
            </a:r>
          </a:p>
          <a:p>
            <a:pPr algn="l"/>
            <a:endParaRPr lang="en-US" sz="1400" dirty="0">
              <a:solidFill>
                <a:srgbClr val="333333"/>
              </a:solidFill>
              <a:latin typeface="OpenSans"/>
            </a:endParaRPr>
          </a:p>
          <a:p>
            <a:pPr algn="l"/>
            <a:r>
              <a:rPr lang="en-US" sz="1400" b="0" i="0" dirty="0">
                <a:solidFill>
                  <a:srgbClr val="333333"/>
                </a:solidFill>
                <a:effectLst/>
                <a:latin typeface="OpenSans"/>
              </a:rPr>
              <a:t>Another the good programming practice is to make sure only the owner or the owners of  the smart contract or an authorized person has permission to self-destruct a contract.</a:t>
            </a: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EE087390-D7EB-1C83-A706-EF025B6FC336}"/>
              </a:ext>
            </a:extLst>
          </p:cNvPr>
          <p:cNvPicPr>
            <a:picLocks noGrp="1" noChangeAspect="1"/>
          </p:cNvPicPr>
          <p:nvPr>
            <p:ph idx="1"/>
          </p:nvPr>
        </p:nvPicPr>
        <p:blipFill rotWithShape="1">
          <a:blip r:embed="rId3"/>
          <a:srcRect l="22579" t="20873" r="11684" b="23834"/>
          <a:stretch/>
        </p:blipFill>
        <p:spPr>
          <a:xfrm>
            <a:off x="6631619" y="2226005"/>
            <a:ext cx="5085183" cy="2405990"/>
          </a:xfrm>
        </p:spPr>
      </p:pic>
    </p:spTree>
    <p:extLst>
      <p:ext uri="{BB962C8B-B14F-4D97-AF65-F5344CB8AC3E}">
        <p14:creationId xmlns:p14="http://schemas.microsoft.com/office/powerpoint/2010/main" val="4825644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 (Kill or Del SC)</a:t>
            </a:r>
          </a:p>
        </p:txBody>
      </p:sp>
      <p:sp>
        <p:nvSpPr>
          <p:cNvPr id="8" name="TextBox 7">
            <a:extLst>
              <a:ext uri="{FF2B5EF4-FFF2-40B4-BE49-F238E27FC236}">
                <a16:creationId xmlns:a16="http://schemas.microsoft.com/office/drawing/2014/main" id="{34A01A14-7EE9-0117-FE46-E4CC0767AEEE}"/>
              </a:ext>
            </a:extLst>
          </p:cNvPr>
          <p:cNvSpPr txBox="1"/>
          <p:nvPr/>
        </p:nvSpPr>
        <p:spPr>
          <a:xfrm>
            <a:off x="738231" y="2164702"/>
            <a:ext cx="5777979" cy="2677656"/>
          </a:xfrm>
          <a:prstGeom prst="rect">
            <a:avLst/>
          </a:prstGeom>
          <a:noFill/>
        </p:spPr>
        <p:txBody>
          <a:bodyPr wrap="square" rtlCol="0">
            <a:spAutoFit/>
          </a:bodyPr>
          <a:lstStyle/>
          <a:p>
            <a:pPr algn="l"/>
            <a:r>
              <a:rPr lang="en-US" sz="1400" b="0" i="0" dirty="0">
                <a:solidFill>
                  <a:srgbClr val="333333"/>
                </a:solidFill>
                <a:effectLst/>
                <a:latin typeface="OpenSans"/>
              </a:rPr>
              <a:t>Another the good programming practice is to make sure only the owner or the owners of  the smart contract or an authorized person has permission to self-destruct a contract.</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Assume, a time duration is also specified for the contract. </a:t>
            </a:r>
          </a:p>
          <a:p>
            <a:pPr algn="l"/>
            <a:r>
              <a:rPr lang="en-US" sz="1400" b="0" i="0" dirty="0">
                <a:solidFill>
                  <a:srgbClr val="333333"/>
                </a:solidFill>
                <a:effectLst/>
                <a:latin typeface="OpenSans"/>
              </a:rPr>
              <a:t>Modifiers are used to enforce the destructors address and the time duration for this smart contract. </a:t>
            </a:r>
          </a:p>
          <a:p>
            <a:pPr algn="l"/>
            <a:r>
              <a:rPr lang="en-US" sz="1400" b="0" i="0" dirty="0">
                <a:solidFill>
                  <a:srgbClr val="333333"/>
                </a:solidFill>
                <a:effectLst/>
                <a:latin typeface="OpenSans"/>
              </a:rPr>
              <a:t>Here is the code. </a:t>
            </a:r>
          </a:p>
          <a:p>
            <a:pPr algn="l"/>
            <a:r>
              <a:rPr lang="en-US" sz="1400" b="0" i="0" dirty="0">
                <a:solidFill>
                  <a:srgbClr val="333333"/>
                </a:solidFill>
                <a:effectLst/>
                <a:latin typeface="OpenSans"/>
              </a:rPr>
              <a:t>What happens when a kill function is executed. </a:t>
            </a:r>
          </a:p>
          <a:p>
            <a:pPr algn="l"/>
            <a:r>
              <a:rPr lang="en-US" sz="1400" b="0" i="0" dirty="0">
                <a:solidFill>
                  <a:srgbClr val="333333"/>
                </a:solidFill>
                <a:effectLst/>
                <a:latin typeface="OpenSans"/>
              </a:rPr>
              <a:t>The smart contract code is removed from the state of the blockchain,  if the conditions specified by the modifier are satisfied.</a:t>
            </a:r>
          </a:p>
          <a:p>
            <a:pPr algn="l"/>
            <a:endParaRPr lang="en-US" sz="1400"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1800A59D-5B6B-D284-9D1D-E5D9D45EFCCF}"/>
              </a:ext>
            </a:extLst>
          </p:cNvPr>
          <p:cNvPicPr>
            <a:picLocks noGrp="1" noChangeAspect="1"/>
          </p:cNvPicPr>
          <p:nvPr>
            <p:ph idx="1"/>
          </p:nvPr>
        </p:nvPicPr>
        <p:blipFill rotWithShape="1">
          <a:blip r:embed="rId3"/>
          <a:srcRect l="22580" t="28163" r="9996" b="20373"/>
          <a:stretch/>
        </p:blipFill>
        <p:spPr>
          <a:xfrm>
            <a:off x="6729273" y="2164702"/>
            <a:ext cx="5215812" cy="2239348"/>
          </a:xfrm>
        </p:spPr>
      </p:pic>
    </p:spTree>
    <p:extLst>
      <p:ext uri="{BB962C8B-B14F-4D97-AF65-F5344CB8AC3E}">
        <p14:creationId xmlns:p14="http://schemas.microsoft.com/office/powerpoint/2010/main" val="23809703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 (Kill or Del SC)</a:t>
            </a:r>
          </a:p>
        </p:txBody>
      </p:sp>
      <p:sp>
        <p:nvSpPr>
          <p:cNvPr id="8" name="TextBox 7">
            <a:extLst>
              <a:ext uri="{FF2B5EF4-FFF2-40B4-BE49-F238E27FC236}">
                <a16:creationId xmlns:a16="http://schemas.microsoft.com/office/drawing/2014/main" id="{34A01A14-7EE9-0117-FE46-E4CC0767AEEE}"/>
              </a:ext>
            </a:extLst>
          </p:cNvPr>
          <p:cNvSpPr txBox="1"/>
          <p:nvPr/>
        </p:nvSpPr>
        <p:spPr>
          <a:xfrm>
            <a:off x="738231" y="2164702"/>
            <a:ext cx="5777979" cy="2246769"/>
          </a:xfrm>
          <a:prstGeom prst="rect">
            <a:avLst/>
          </a:prstGeom>
          <a:noFill/>
        </p:spPr>
        <p:txBody>
          <a:bodyPr wrap="square" rtlCol="0">
            <a:spAutoFit/>
          </a:bodyPr>
          <a:lstStyle/>
          <a:p>
            <a:pPr algn="l"/>
            <a:r>
              <a:rPr lang="en-US" sz="1400" b="0" i="0" dirty="0">
                <a:solidFill>
                  <a:srgbClr val="333333"/>
                </a:solidFill>
                <a:effectLst/>
                <a:latin typeface="OpenSans"/>
              </a:rPr>
              <a:t>Recall that smart contract may represent an asset or a business. </a:t>
            </a:r>
          </a:p>
          <a:p>
            <a:pPr algn="l"/>
            <a:r>
              <a:rPr lang="en-US" sz="1400" b="0" i="0" dirty="0">
                <a:solidFill>
                  <a:srgbClr val="333333"/>
                </a:solidFill>
                <a:effectLst/>
                <a:latin typeface="OpenSans"/>
              </a:rPr>
              <a:t>During the lifetime of an asset, ownership may change. </a:t>
            </a:r>
          </a:p>
          <a:p>
            <a:pPr algn="l"/>
            <a:r>
              <a:rPr lang="en-US" sz="1400" b="0" i="0" dirty="0">
                <a:solidFill>
                  <a:srgbClr val="333333"/>
                </a:solidFill>
                <a:effectLst/>
                <a:latin typeface="OpenSans"/>
              </a:rPr>
              <a:t>It may change due to the sale of an asset, donation of an asset or by bequeathment. </a:t>
            </a:r>
          </a:p>
          <a:p>
            <a:pPr algn="l"/>
            <a:r>
              <a:rPr lang="en-US" sz="1400" b="0" i="0" dirty="0">
                <a:solidFill>
                  <a:srgbClr val="333333"/>
                </a:solidFill>
                <a:effectLst/>
                <a:latin typeface="OpenSans"/>
              </a:rPr>
              <a:t>These are just a few. </a:t>
            </a:r>
          </a:p>
          <a:p>
            <a:pPr algn="l"/>
            <a:r>
              <a:rPr lang="en-US" sz="1400" b="0" i="0" dirty="0">
                <a:solidFill>
                  <a:srgbClr val="333333"/>
                </a:solidFill>
                <a:effectLst/>
                <a:latin typeface="OpenSans"/>
              </a:rPr>
              <a:t>There are many more scenarios for ownership transfer. </a:t>
            </a:r>
          </a:p>
          <a:p>
            <a:pPr algn="l"/>
            <a:r>
              <a:rPr lang="en-US" sz="1400" b="0" i="0" dirty="0">
                <a:solidFill>
                  <a:srgbClr val="333333"/>
                </a:solidFill>
                <a:effectLst/>
                <a:latin typeface="OpenSans"/>
              </a:rPr>
              <a:t>This function can implement a transfer of ownership,  but make sure you qualify the transfer with a modifier or modifiers so appropriate rules are enforced from managing ownership and lifetime.</a:t>
            </a: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D0FC5ABA-AD1D-BA7B-F11D-05FF9C55A29F}"/>
              </a:ext>
            </a:extLst>
          </p:cNvPr>
          <p:cNvPicPr>
            <a:picLocks noGrp="1" noChangeAspect="1"/>
          </p:cNvPicPr>
          <p:nvPr>
            <p:ph idx="1"/>
          </p:nvPr>
        </p:nvPicPr>
        <p:blipFill rotWithShape="1">
          <a:blip r:embed="rId3"/>
          <a:srcRect l="23062" t="25590" r="9512" b="15442"/>
          <a:stretch/>
        </p:blipFill>
        <p:spPr>
          <a:xfrm>
            <a:off x="6764693" y="2062066"/>
            <a:ext cx="5215813" cy="2565918"/>
          </a:xfrm>
        </p:spPr>
      </p:pic>
    </p:spTree>
    <p:extLst>
      <p:ext uri="{BB962C8B-B14F-4D97-AF65-F5344CB8AC3E}">
        <p14:creationId xmlns:p14="http://schemas.microsoft.com/office/powerpoint/2010/main" val="28761215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 (Kill or Del SC)</a:t>
            </a:r>
          </a:p>
        </p:txBody>
      </p:sp>
      <p:sp>
        <p:nvSpPr>
          <p:cNvPr id="8" name="TextBox 7">
            <a:extLst>
              <a:ext uri="{FF2B5EF4-FFF2-40B4-BE49-F238E27FC236}">
                <a16:creationId xmlns:a16="http://schemas.microsoft.com/office/drawing/2014/main" id="{34A01A14-7EE9-0117-FE46-E4CC0767AEEE}"/>
              </a:ext>
            </a:extLst>
          </p:cNvPr>
          <p:cNvSpPr txBox="1"/>
          <p:nvPr/>
        </p:nvSpPr>
        <p:spPr>
          <a:xfrm>
            <a:off x="738231" y="2164702"/>
            <a:ext cx="5777979" cy="2893100"/>
          </a:xfrm>
          <a:prstGeom prst="rect">
            <a:avLst/>
          </a:prstGeom>
          <a:noFill/>
        </p:spPr>
        <p:txBody>
          <a:bodyPr wrap="square" rtlCol="0">
            <a:spAutoFit/>
          </a:bodyPr>
          <a:lstStyle/>
          <a:p>
            <a:pPr algn="l"/>
            <a:r>
              <a:rPr lang="en-US" sz="1400" b="0" i="0" dirty="0">
                <a:solidFill>
                  <a:srgbClr val="333333"/>
                </a:solidFill>
                <a:effectLst/>
                <a:latin typeface="OpenSans"/>
              </a:rPr>
              <a:t>It is possible a complex application could be composed of many smart contracts, one instantiating the other or inheriting others. </a:t>
            </a:r>
          </a:p>
          <a:p>
            <a:pPr algn="l"/>
            <a:r>
              <a:rPr lang="en-US" sz="1400" b="0" i="0" dirty="0">
                <a:solidFill>
                  <a:srgbClr val="333333"/>
                </a:solidFill>
                <a:effectLst/>
                <a:latin typeface="OpenSans"/>
              </a:rPr>
              <a:t>It is also possible that the symbols or namespace for an organization is </a:t>
            </a:r>
          </a:p>
          <a:p>
            <a:pPr algn="l"/>
            <a:r>
              <a:rPr lang="en-US" sz="1400" b="0" i="0" dirty="0">
                <a:solidFill>
                  <a:srgbClr val="333333"/>
                </a:solidFill>
                <a:effectLst/>
                <a:latin typeface="OpenSans"/>
              </a:rPr>
              <a:t>defined in a common smart contract that needs to be applied. </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For example, federal laws referred to here as </a:t>
            </a:r>
            <a:r>
              <a:rPr lang="en-US" sz="1400" b="0" i="0" dirty="0" err="1">
                <a:solidFill>
                  <a:srgbClr val="333333"/>
                </a:solidFill>
                <a:effectLst/>
                <a:latin typeface="OpenSans"/>
              </a:rPr>
              <a:t>Fedlaws</a:t>
            </a:r>
            <a:r>
              <a:rPr lang="en-US" sz="1400" b="0" i="0" dirty="0">
                <a:solidFill>
                  <a:srgbClr val="333333"/>
                </a:solidFill>
                <a:effectLst/>
                <a:latin typeface="OpenSans"/>
              </a:rPr>
              <a:t>, </a:t>
            </a:r>
          </a:p>
          <a:p>
            <a:pPr algn="l"/>
            <a:r>
              <a:rPr lang="en-US" sz="1400" b="0" i="0" dirty="0">
                <a:solidFill>
                  <a:srgbClr val="333333"/>
                </a:solidFill>
                <a:effectLst/>
                <a:latin typeface="OpenSans"/>
              </a:rPr>
              <a:t>can be a legal framework that can very well represent an interface smart contract, letting the state and the field offices implement them, </a:t>
            </a:r>
          </a:p>
          <a:p>
            <a:pPr algn="l"/>
            <a:r>
              <a:rPr lang="en-US" sz="1400" b="0" i="0" dirty="0">
                <a:solidFill>
                  <a:srgbClr val="333333"/>
                </a:solidFill>
                <a:effectLst/>
                <a:latin typeface="OpenSans"/>
              </a:rPr>
              <a:t>as they see fit. </a:t>
            </a:r>
          </a:p>
          <a:p>
            <a:pPr algn="l"/>
            <a:r>
              <a:rPr lang="en-US" sz="1400" b="0" i="0" dirty="0">
                <a:solidFill>
                  <a:srgbClr val="333333"/>
                </a:solidFill>
                <a:effectLst/>
                <a:latin typeface="OpenSans"/>
              </a:rPr>
              <a:t>In this case, </a:t>
            </a:r>
            <a:r>
              <a:rPr lang="en-US" sz="1400" b="0" i="0" dirty="0" err="1">
                <a:solidFill>
                  <a:srgbClr val="333333"/>
                </a:solidFill>
                <a:effectLst/>
                <a:latin typeface="OpenSans"/>
              </a:rPr>
              <a:t>StateLaws</a:t>
            </a:r>
            <a:r>
              <a:rPr lang="en-US" sz="1400" b="0" i="0" dirty="0">
                <a:solidFill>
                  <a:srgbClr val="333333"/>
                </a:solidFill>
                <a:effectLst/>
                <a:latin typeface="OpenSans"/>
              </a:rPr>
              <a:t> and </a:t>
            </a:r>
            <a:r>
              <a:rPr lang="en-US" sz="1400" b="0" i="0" dirty="0" err="1">
                <a:solidFill>
                  <a:srgbClr val="333333"/>
                </a:solidFill>
                <a:effectLst/>
                <a:latin typeface="OpenSans"/>
              </a:rPr>
              <a:t>FieldLaws</a:t>
            </a:r>
            <a:r>
              <a:rPr lang="en-US" sz="1400" b="0" i="0" dirty="0">
                <a:solidFill>
                  <a:srgbClr val="333333"/>
                </a:solidFill>
                <a:effectLst/>
                <a:latin typeface="OpenSans"/>
              </a:rPr>
              <a:t> are also smart contracts and they are associated using the import statements. </a:t>
            </a:r>
          </a:p>
          <a:p>
            <a:pPr algn="l"/>
            <a:r>
              <a:rPr lang="en-US" sz="1400" b="0" i="0" dirty="0">
                <a:solidFill>
                  <a:srgbClr val="333333"/>
                </a:solidFill>
                <a:effectLst/>
                <a:latin typeface="OpenSans"/>
              </a:rPr>
              <a:t>This is inheritance at work.</a:t>
            </a:r>
          </a:p>
          <a:p>
            <a:pPr algn="l"/>
            <a:endParaRPr lang="en-US" sz="1400"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6871D957-7832-3021-DC15-2BB3AFBABE54}"/>
              </a:ext>
            </a:extLst>
          </p:cNvPr>
          <p:cNvPicPr>
            <a:picLocks noGrp="1" noChangeAspect="1"/>
          </p:cNvPicPr>
          <p:nvPr>
            <p:ph idx="1"/>
          </p:nvPr>
        </p:nvPicPr>
        <p:blipFill rotWithShape="1">
          <a:blip r:embed="rId3"/>
          <a:srcRect l="30058" t="21730" r="17714" b="11153"/>
          <a:stretch/>
        </p:blipFill>
        <p:spPr>
          <a:xfrm>
            <a:off x="7387341" y="1707502"/>
            <a:ext cx="4453205" cy="3219061"/>
          </a:xfrm>
        </p:spPr>
      </p:pic>
    </p:spTree>
    <p:extLst>
      <p:ext uri="{BB962C8B-B14F-4D97-AF65-F5344CB8AC3E}">
        <p14:creationId xmlns:p14="http://schemas.microsoft.com/office/powerpoint/2010/main" val="46905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48F-69D1-7175-9319-C42FBC2338FC}"/>
              </a:ext>
            </a:extLst>
          </p:cNvPr>
          <p:cNvSpPr>
            <a:spLocks noGrp="1"/>
          </p:cNvSpPr>
          <p:nvPr>
            <p:ph type="title"/>
          </p:nvPr>
        </p:nvSpPr>
        <p:spPr>
          <a:xfrm>
            <a:off x="838200" y="365126"/>
            <a:ext cx="10515600" cy="682440"/>
          </a:xfrm>
        </p:spPr>
        <p:txBody>
          <a:bodyPr>
            <a:normAutofit/>
          </a:bodyPr>
          <a:lstStyle/>
          <a:p>
            <a:r>
              <a:rPr lang="en-US" sz="3200" dirty="0"/>
              <a:t>Week 1: </a:t>
            </a:r>
            <a:r>
              <a:rPr lang="en-US" sz="3200" b="0" i="0" u="none" strike="noStrike" dirty="0">
                <a:solidFill>
                  <a:srgbClr val="333333"/>
                </a:solidFill>
                <a:effectLst/>
              </a:rPr>
              <a:t>Basic Operations</a:t>
            </a:r>
            <a:endParaRPr lang="en-US" sz="3200" dirty="0"/>
          </a:p>
        </p:txBody>
      </p:sp>
      <p:sp>
        <p:nvSpPr>
          <p:cNvPr id="4" name="Content Placeholder 3">
            <a:extLst>
              <a:ext uri="{FF2B5EF4-FFF2-40B4-BE49-F238E27FC236}">
                <a16:creationId xmlns:a16="http://schemas.microsoft.com/office/drawing/2014/main" id="{F5879E4F-B0A6-CEAF-759A-2BEB6909B3DB}"/>
              </a:ext>
            </a:extLst>
          </p:cNvPr>
          <p:cNvSpPr>
            <a:spLocks noGrp="1"/>
          </p:cNvSpPr>
          <p:nvPr>
            <p:ph idx="1"/>
          </p:nvPr>
        </p:nvSpPr>
        <p:spPr>
          <a:xfrm>
            <a:off x="935853" y="1047567"/>
            <a:ext cx="9708473" cy="5445308"/>
          </a:xfrm>
        </p:spPr>
        <p:txBody>
          <a:bodyPr>
            <a:normAutofit/>
          </a:bodyPr>
          <a:lstStyle/>
          <a:p>
            <a:pPr marL="0" indent="0" algn="just">
              <a:buNone/>
            </a:pPr>
            <a:r>
              <a:rPr lang="en-US" sz="1800" b="1" i="0" dirty="0">
                <a:solidFill>
                  <a:srgbClr val="111111"/>
                </a:solidFill>
                <a:effectLst/>
                <a:latin typeface="Cabin-semi-bold"/>
              </a:rPr>
              <a:t>Compared to public blockchains,  private ones have a number of advantages:</a:t>
            </a:r>
          </a:p>
          <a:p>
            <a:pPr marL="342900" indent="-342900" algn="just">
              <a:buFont typeface="+mj-lt"/>
              <a:buAutoNum type="arabicPeriod"/>
            </a:pPr>
            <a:r>
              <a:rPr lang="en-US" sz="1400" i="0" dirty="0">
                <a:solidFill>
                  <a:srgbClr val="111111"/>
                </a:solidFill>
                <a:effectLst/>
                <a:latin typeface="Cabin-semi-bold"/>
              </a:rPr>
              <a:t>The consortium or company running a private blockchain can easily, if desired, change the rules of a blockchain, revert transactions, modify balances, etc. In some cases, </a:t>
            </a:r>
            <a:r>
              <a:rPr lang="en-US" sz="1400" i="0" dirty="0" err="1">
                <a:solidFill>
                  <a:srgbClr val="111111"/>
                </a:solidFill>
                <a:effectLst/>
                <a:latin typeface="Cabin-semi-bold"/>
              </a:rPr>
              <a:t>eg.</a:t>
            </a:r>
            <a:r>
              <a:rPr lang="en-US" sz="1400" i="0" dirty="0">
                <a:solidFill>
                  <a:srgbClr val="111111"/>
                </a:solidFill>
                <a:effectLst/>
                <a:latin typeface="Cabin-semi-bold"/>
              </a:rPr>
              <a:t> national land registries, this functionality is necessary; there is no way a system would be allowed to exist where Dread Pirate Roberts can have legal ownership rights over a plainly visible piece of land, and so an attempt to create a government-uncontrollable land registry would in practice quickly devolve into one that is not recognized by the government itself. Of course, one can argue that one can do this on a public blockchain by giving the government a backdoor key to a contract; the counter-argument to that is that such an approach is essentially a Rube </a:t>
            </a:r>
            <a:r>
              <a:rPr lang="en-US" sz="1400" i="0" dirty="0" err="1">
                <a:solidFill>
                  <a:srgbClr val="111111"/>
                </a:solidFill>
                <a:effectLst/>
                <a:latin typeface="Cabin-semi-bold"/>
              </a:rPr>
              <a:t>Goldbergian</a:t>
            </a:r>
            <a:r>
              <a:rPr lang="en-US" sz="1400" i="0" dirty="0">
                <a:solidFill>
                  <a:srgbClr val="111111"/>
                </a:solidFill>
                <a:effectLst/>
                <a:latin typeface="Cabin-semi-bold"/>
              </a:rPr>
              <a:t> alternative to the more efficient route of having a private blockchain, although there is in turn a partial counter-argument to that that I will describe later.</a:t>
            </a:r>
          </a:p>
          <a:p>
            <a:pPr marL="342900" indent="-342900" algn="just">
              <a:buFont typeface="+mj-lt"/>
              <a:buAutoNum type="arabicPeriod"/>
            </a:pPr>
            <a:r>
              <a:rPr lang="en-US" sz="1400" i="0" dirty="0">
                <a:solidFill>
                  <a:srgbClr val="111111"/>
                </a:solidFill>
                <a:effectLst/>
                <a:latin typeface="Cabin-semi-bold"/>
              </a:rPr>
              <a:t>The validators are known, so any risk of a 51% attack arising from some miner collusion in China does not apply.</a:t>
            </a:r>
          </a:p>
          <a:p>
            <a:pPr marL="342900" indent="-342900" algn="just">
              <a:buFont typeface="+mj-lt"/>
              <a:buAutoNum type="arabicPeriod"/>
            </a:pPr>
            <a:r>
              <a:rPr lang="en-US" sz="1400" i="0" dirty="0">
                <a:solidFill>
                  <a:srgbClr val="111111"/>
                </a:solidFill>
                <a:effectLst/>
                <a:latin typeface="Cabin-semi-bold"/>
              </a:rPr>
              <a:t>Transactions are cheaper, since they only need to be verified by a few nodes that can be trusted to have very high processing power, and do not need to be verified by ten thousand laptops. This is a hugely important concern right now, as public blockchains tend to have transaction fees exceeding $0.01 per </a:t>
            </a:r>
            <a:r>
              <a:rPr lang="en-US" sz="1400" i="0" dirty="0" err="1">
                <a:solidFill>
                  <a:srgbClr val="111111"/>
                </a:solidFill>
                <a:effectLst/>
                <a:latin typeface="Cabin-semi-bold"/>
              </a:rPr>
              <a:t>tx</a:t>
            </a:r>
            <a:r>
              <a:rPr lang="en-US" sz="1400" i="0" dirty="0">
                <a:solidFill>
                  <a:srgbClr val="111111"/>
                </a:solidFill>
                <a:effectLst/>
                <a:latin typeface="Cabin-semi-bold"/>
              </a:rPr>
              <a:t>, but it is important to note that it may change in the long term with scalable blockchain technology that promises to bring public-blockchain costs down to within one or two orders of magnitude of an optimally efficient private blockchain system</a:t>
            </a:r>
          </a:p>
          <a:p>
            <a:pPr marL="342900" indent="-342900" algn="just">
              <a:buFont typeface="+mj-lt"/>
              <a:buAutoNum type="arabicPeriod"/>
            </a:pPr>
            <a:r>
              <a:rPr lang="en-US" sz="1400" i="0" dirty="0">
                <a:solidFill>
                  <a:srgbClr val="111111"/>
                </a:solidFill>
                <a:effectLst/>
                <a:latin typeface="Cabin-semi-bold"/>
              </a:rPr>
              <a:t>Nodes can be trusted to be very well-connected, and faults can quickly be fixed by manual intervention, allowing the use of consensus algorithms which offer finality after much shorter block times. Improvements in public blockchain technology, such as Ethereum 1.0's uncle concept and later proof of stake, can bring public blockchains much closer to the "instant confirmation" ideal (</a:t>
            </a:r>
            <a:r>
              <a:rPr lang="en-US" sz="1400" i="0" dirty="0" err="1">
                <a:solidFill>
                  <a:srgbClr val="111111"/>
                </a:solidFill>
                <a:effectLst/>
                <a:latin typeface="Cabin-semi-bold"/>
              </a:rPr>
              <a:t>eg.</a:t>
            </a:r>
            <a:r>
              <a:rPr lang="en-US" sz="1400" i="0" dirty="0">
                <a:solidFill>
                  <a:srgbClr val="111111"/>
                </a:solidFill>
                <a:effectLst/>
                <a:latin typeface="Cabin-semi-bold"/>
              </a:rPr>
              <a:t> offering total finality after 15 seconds, rather than 99.9999% finality after two hours as does Bitcoin), but even still private blockchains will always be faster and the latency difference will never disappear as unfortunately the speed of light does not increase by 2x every two years by Moore's law.</a:t>
            </a:r>
          </a:p>
          <a:p>
            <a:pPr marL="342900" indent="-342900" algn="just">
              <a:buFont typeface="+mj-lt"/>
              <a:buAutoNum type="arabicPeriod"/>
            </a:pPr>
            <a:r>
              <a:rPr lang="en-US" sz="1400" i="0" dirty="0">
                <a:solidFill>
                  <a:srgbClr val="111111"/>
                </a:solidFill>
                <a:effectLst/>
                <a:latin typeface="Cabin-semi-bold"/>
              </a:rPr>
              <a:t>If read permissions are restricted, private blockchains can provide a greater level of, well, privacy.</a:t>
            </a:r>
          </a:p>
        </p:txBody>
      </p:sp>
    </p:spTree>
    <p:extLst>
      <p:ext uri="{BB962C8B-B14F-4D97-AF65-F5344CB8AC3E}">
        <p14:creationId xmlns:p14="http://schemas.microsoft.com/office/powerpoint/2010/main" val="41615292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Design improvements (Kill or Del SC)</a:t>
            </a:r>
          </a:p>
        </p:txBody>
      </p:sp>
      <p:sp>
        <p:nvSpPr>
          <p:cNvPr id="8" name="TextBox 7">
            <a:extLst>
              <a:ext uri="{FF2B5EF4-FFF2-40B4-BE49-F238E27FC236}">
                <a16:creationId xmlns:a16="http://schemas.microsoft.com/office/drawing/2014/main" id="{34A01A14-7EE9-0117-FE46-E4CC0767AEEE}"/>
              </a:ext>
            </a:extLst>
          </p:cNvPr>
          <p:cNvSpPr txBox="1"/>
          <p:nvPr/>
        </p:nvSpPr>
        <p:spPr>
          <a:xfrm>
            <a:off x="738231" y="2164702"/>
            <a:ext cx="5777979" cy="1815882"/>
          </a:xfrm>
          <a:prstGeom prst="rect">
            <a:avLst/>
          </a:prstGeom>
          <a:noFill/>
        </p:spPr>
        <p:txBody>
          <a:bodyPr wrap="square" rtlCol="0">
            <a:spAutoFit/>
          </a:bodyPr>
          <a:lstStyle/>
          <a:p>
            <a:pPr algn="l"/>
            <a:r>
              <a:rPr lang="en-US" sz="1400" b="0" i="0" dirty="0">
                <a:solidFill>
                  <a:srgbClr val="333333"/>
                </a:solidFill>
                <a:effectLst/>
                <a:latin typeface="OpenSans"/>
              </a:rPr>
              <a:t>As a subtopic of relationship among smart contract, </a:t>
            </a:r>
          </a:p>
          <a:p>
            <a:pPr algn="l"/>
            <a:r>
              <a:rPr lang="en-US" sz="1400" b="0" i="0" dirty="0">
                <a:solidFill>
                  <a:srgbClr val="333333"/>
                </a:solidFill>
                <a:effectLst/>
                <a:latin typeface="OpenSans"/>
              </a:rPr>
              <a:t>it is possible to create libraries and import existing libraries into your Solidity smart contract code. </a:t>
            </a:r>
          </a:p>
          <a:p>
            <a:pPr algn="l"/>
            <a:r>
              <a:rPr lang="en-US" sz="1400" b="0" i="0" dirty="0">
                <a:solidFill>
                  <a:srgbClr val="333333"/>
                </a:solidFill>
                <a:effectLst/>
                <a:latin typeface="OpenSans"/>
              </a:rPr>
              <a:t>Libraries are special smart contract with no ether balance, no payable functions and no state to be stored in the block chain. </a:t>
            </a:r>
          </a:p>
          <a:p>
            <a:pPr algn="l"/>
            <a:r>
              <a:rPr lang="en-US" sz="1400" b="0" i="0" dirty="0">
                <a:solidFill>
                  <a:srgbClr val="333333"/>
                </a:solidFill>
                <a:effectLst/>
                <a:latin typeface="OpenSans"/>
              </a:rPr>
              <a:t>A fine example is a </a:t>
            </a:r>
            <a:r>
              <a:rPr lang="en-US" sz="1400" b="0" i="0" dirty="0" err="1">
                <a:solidFill>
                  <a:srgbClr val="333333"/>
                </a:solidFill>
                <a:effectLst/>
                <a:latin typeface="OpenSans"/>
              </a:rPr>
              <a:t>SafeMath.sol</a:t>
            </a:r>
            <a:r>
              <a:rPr lang="en-US" sz="1400" b="0" i="0" dirty="0">
                <a:solidFill>
                  <a:srgbClr val="333333"/>
                </a:solidFill>
                <a:effectLst/>
                <a:latin typeface="OpenSans"/>
              </a:rPr>
              <a:t> by Zeppelin, that can be included in your smart contract for any math computation. </a:t>
            </a: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DE3D023A-BC57-D2F5-3332-A39ABBBDABE6}"/>
              </a:ext>
            </a:extLst>
          </p:cNvPr>
          <p:cNvPicPr>
            <a:picLocks noGrp="1" noChangeAspect="1"/>
          </p:cNvPicPr>
          <p:nvPr>
            <p:ph idx="1"/>
          </p:nvPr>
        </p:nvPicPr>
        <p:blipFill rotWithShape="1">
          <a:blip r:embed="rId3"/>
          <a:srcRect l="23183" t="22374" r="9633" b="16728"/>
          <a:stretch/>
        </p:blipFill>
        <p:spPr>
          <a:xfrm>
            <a:off x="6671388" y="2034072"/>
            <a:ext cx="5197151" cy="2649895"/>
          </a:xfrm>
        </p:spPr>
      </p:pic>
    </p:spTree>
    <p:extLst>
      <p:ext uri="{BB962C8B-B14F-4D97-AF65-F5344CB8AC3E}">
        <p14:creationId xmlns:p14="http://schemas.microsoft.com/office/powerpoint/2010/main" val="2667171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Event</a:t>
            </a:r>
          </a:p>
        </p:txBody>
      </p:sp>
      <p:sp>
        <p:nvSpPr>
          <p:cNvPr id="8" name="TextBox 7">
            <a:extLst>
              <a:ext uri="{FF2B5EF4-FFF2-40B4-BE49-F238E27FC236}">
                <a16:creationId xmlns:a16="http://schemas.microsoft.com/office/drawing/2014/main" id="{34A01A14-7EE9-0117-FE46-E4CC0767AEEE}"/>
              </a:ext>
            </a:extLst>
          </p:cNvPr>
          <p:cNvSpPr txBox="1"/>
          <p:nvPr/>
        </p:nvSpPr>
        <p:spPr>
          <a:xfrm>
            <a:off x="711598" y="1677716"/>
            <a:ext cx="5777979" cy="3108543"/>
          </a:xfrm>
          <a:prstGeom prst="rect">
            <a:avLst/>
          </a:prstGeom>
          <a:noFill/>
        </p:spPr>
        <p:txBody>
          <a:bodyPr wrap="square" rtlCol="0">
            <a:spAutoFit/>
          </a:bodyPr>
          <a:lstStyle/>
          <a:p>
            <a:pPr algn="l"/>
            <a:r>
              <a:rPr lang="en-US" sz="1400" b="0" i="0" dirty="0">
                <a:solidFill>
                  <a:srgbClr val="333333"/>
                </a:solidFill>
                <a:effectLst/>
                <a:latin typeface="OpenSans"/>
              </a:rPr>
              <a:t>Events are useful for pushing notification to indicate completion of a smart contract operation, say the execution of a transfer. </a:t>
            </a:r>
          </a:p>
          <a:p>
            <a:pPr algn="l"/>
            <a:r>
              <a:rPr lang="en-US" sz="1400" b="0" i="0" dirty="0">
                <a:solidFill>
                  <a:srgbClr val="333333"/>
                </a:solidFill>
                <a:effectLst/>
                <a:latin typeface="OpenSans"/>
              </a:rPr>
              <a:t>Events can be used to notify any event occurrence within a smart contract and the blockchain. </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Events are useful for logging activities of a smart contract. In this role, event logging is like your </a:t>
            </a:r>
            <a:r>
              <a:rPr lang="en-US" sz="1400" b="0" i="0" dirty="0" err="1">
                <a:solidFill>
                  <a:srgbClr val="333333"/>
                </a:solidFill>
                <a:effectLst/>
                <a:latin typeface="OpenSans"/>
              </a:rPr>
              <a:t>printf</a:t>
            </a:r>
            <a:r>
              <a:rPr lang="en-US" sz="1400" b="0" i="0" dirty="0">
                <a:solidFill>
                  <a:srgbClr val="333333"/>
                </a:solidFill>
                <a:effectLst/>
                <a:latin typeface="OpenSans"/>
              </a:rPr>
              <a:t> or console log. Logs can be reviewed to audit the functioning of a smart contract. </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Event enables asynchronous operations between an event sender and the receiver. </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Event framework is an efficient alternative for polling to check if a request has been completed.</a:t>
            </a:r>
          </a:p>
        </p:txBody>
      </p:sp>
      <p:pic>
        <p:nvPicPr>
          <p:cNvPr id="7" name="Content Placeholder 6">
            <a:extLst>
              <a:ext uri="{FF2B5EF4-FFF2-40B4-BE49-F238E27FC236}">
                <a16:creationId xmlns:a16="http://schemas.microsoft.com/office/drawing/2014/main" id="{16038B77-B9B5-8AD6-EE73-0BEC2A00FE57}"/>
              </a:ext>
            </a:extLst>
          </p:cNvPr>
          <p:cNvPicPr>
            <a:picLocks noGrp="1" noChangeAspect="1"/>
          </p:cNvPicPr>
          <p:nvPr>
            <p:ph idx="1"/>
          </p:nvPr>
        </p:nvPicPr>
        <p:blipFill rotWithShape="1">
          <a:blip r:embed="rId3"/>
          <a:srcRect l="24268" t="22160" r="12769" b="13726"/>
          <a:stretch/>
        </p:blipFill>
        <p:spPr>
          <a:xfrm>
            <a:off x="6885992" y="1677716"/>
            <a:ext cx="4870580" cy="2789853"/>
          </a:xfrm>
        </p:spPr>
      </p:pic>
      <p:pic>
        <p:nvPicPr>
          <p:cNvPr id="10" name="Picture 9">
            <a:extLst>
              <a:ext uri="{FF2B5EF4-FFF2-40B4-BE49-F238E27FC236}">
                <a16:creationId xmlns:a16="http://schemas.microsoft.com/office/drawing/2014/main" id="{1D76096D-AB62-3905-E96C-FD506BE9F22F}"/>
              </a:ext>
            </a:extLst>
          </p:cNvPr>
          <p:cNvPicPr>
            <a:picLocks noChangeAspect="1"/>
          </p:cNvPicPr>
          <p:nvPr/>
        </p:nvPicPr>
        <p:blipFill rotWithShape="1">
          <a:blip r:embed="rId4"/>
          <a:srcRect l="27551" t="35918" r="12526" b="28436"/>
          <a:stretch/>
        </p:blipFill>
        <p:spPr>
          <a:xfrm>
            <a:off x="6946641" y="4597036"/>
            <a:ext cx="4749282" cy="1589159"/>
          </a:xfrm>
          <a:prstGeom prst="rect">
            <a:avLst/>
          </a:prstGeom>
        </p:spPr>
      </p:pic>
    </p:spTree>
    <p:extLst>
      <p:ext uri="{BB962C8B-B14F-4D97-AF65-F5344CB8AC3E}">
        <p14:creationId xmlns:p14="http://schemas.microsoft.com/office/powerpoint/2010/main" val="16894550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Event</a:t>
            </a:r>
          </a:p>
        </p:txBody>
      </p:sp>
      <p:sp>
        <p:nvSpPr>
          <p:cNvPr id="8" name="TextBox 7">
            <a:extLst>
              <a:ext uri="{FF2B5EF4-FFF2-40B4-BE49-F238E27FC236}">
                <a16:creationId xmlns:a16="http://schemas.microsoft.com/office/drawing/2014/main" id="{34A01A14-7EE9-0117-FE46-E4CC0767AEEE}"/>
              </a:ext>
            </a:extLst>
          </p:cNvPr>
          <p:cNvSpPr txBox="1"/>
          <p:nvPr/>
        </p:nvSpPr>
        <p:spPr>
          <a:xfrm>
            <a:off x="711598" y="1677716"/>
            <a:ext cx="5777979" cy="2031325"/>
          </a:xfrm>
          <a:prstGeom prst="rect">
            <a:avLst/>
          </a:prstGeom>
          <a:noFill/>
        </p:spPr>
        <p:txBody>
          <a:bodyPr wrap="square" rtlCol="0">
            <a:spAutoFit/>
          </a:bodyPr>
          <a:lstStyle/>
          <a:p>
            <a:pPr algn="l"/>
            <a:r>
              <a:rPr lang="en-US" sz="1400" b="0" i="0" dirty="0">
                <a:solidFill>
                  <a:srgbClr val="333333"/>
                </a:solidFill>
                <a:effectLst/>
                <a:latin typeface="OpenSans"/>
              </a:rPr>
              <a:t>For example, in the </a:t>
            </a:r>
            <a:r>
              <a:rPr lang="en-US" sz="1400" b="0" i="0" dirty="0" err="1">
                <a:solidFill>
                  <a:srgbClr val="333333"/>
                </a:solidFill>
                <a:effectLst/>
                <a:latin typeface="OpenSans"/>
              </a:rPr>
              <a:t>coin.sol</a:t>
            </a:r>
            <a:r>
              <a:rPr lang="en-US" sz="1400" b="0" i="0" dirty="0">
                <a:solidFill>
                  <a:srgbClr val="333333"/>
                </a:solidFill>
                <a:effectLst/>
                <a:latin typeface="OpenSans"/>
              </a:rPr>
              <a:t>, you will see event sent with parameters from, to and amount. </a:t>
            </a:r>
          </a:p>
          <a:p>
            <a:pPr algn="l"/>
            <a:r>
              <a:rPr lang="en-US" sz="1400" b="0" i="0" dirty="0">
                <a:solidFill>
                  <a:srgbClr val="333333"/>
                </a:solidFill>
                <a:effectLst/>
                <a:latin typeface="OpenSans"/>
              </a:rPr>
              <a:t>You invoke an event by its name and actual parameter values. </a:t>
            </a:r>
          </a:p>
          <a:p>
            <a:pPr algn="l"/>
            <a:r>
              <a:rPr lang="en-US" sz="1400" b="0" i="0" dirty="0">
                <a:solidFill>
                  <a:srgbClr val="333333"/>
                </a:solidFill>
                <a:effectLst/>
                <a:latin typeface="OpenSans"/>
              </a:rPr>
              <a:t>This will push or log an event occurrence for its listeners.</a:t>
            </a:r>
          </a:p>
          <a:p>
            <a:pPr algn="l"/>
            <a:endParaRPr lang="en-US" sz="1400" dirty="0">
              <a:solidFill>
                <a:srgbClr val="333333"/>
              </a:solidFill>
              <a:latin typeface="OpenSans"/>
            </a:endParaRPr>
          </a:p>
          <a:p>
            <a:pPr algn="l"/>
            <a:r>
              <a:rPr lang="en-US" sz="1400" b="0" i="0" dirty="0">
                <a:solidFill>
                  <a:srgbClr val="333333"/>
                </a:solidFill>
                <a:effectLst/>
                <a:latin typeface="OpenSans"/>
              </a:rPr>
              <a:t>How do you consume an event? </a:t>
            </a:r>
          </a:p>
          <a:p>
            <a:pPr algn="l"/>
            <a:r>
              <a:rPr lang="en-US" sz="1400" b="0" i="0" dirty="0">
                <a:solidFill>
                  <a:srgbClr val="333333"/>
                </a:solidFill>
                <a:effectLst/>
                <a:latin typeface="OpenSans"/>
              </a:rPr>
              <a:t>You setup the listener for an event or events</a:t>
            </a:r>
            <a:r>
              <a:rPr lang="en-US" sz="1400" b="0" i="0">
                <a:solidFill>
                  <a:srgbClr val="333333"/>
                </a:solidFill>
                <a:effectLst/>
                <a:latin typeface="OpenSans"/>
              </a:rPr>
              <a:t>, and </a:t>
            </a:r>
            <a:r>
              <a:rPr lang="en-US" sz="1400" b="0" i="0" dirty="0">
                <a:solidFill>
                  <a:srgbClr val="333333"/>
                </a:solidFill>
                <a:effectLst/>
                <a:latin typeface="OpenSans"/>
              </a:rPr>
              <a:t>consume or catch an event notification</a:t>
            </a:r>
            <a:r>
              <a:rPr lang="en-US" sz="1400" b="0" i="0">
                <a:solidFill>
                  <a:srgbClr val="333333"/>
                </a:solidFill>
                <a:effectLst/>
                <a:latin typeface="OpenSans"/>
              </a:rPr>
              <a:t>, and </a:t>
            </a:r>
            <a:r>
              <a:rPr lang="en-US" sz="1400" b="0" i="0" dirty="0">
                <a:solidFill>
                  <a:srgbClr val="333333"/>
                </a:solidFill>
                <a:effectLst/>
                <a:latin typeface="OpenSans"/>
              </a:rPr>
              <a:t>act upon it.</a:t>
            </a: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44DCA826-CE55-589F-08F0-57335AC0C1B8}"/>
              </a:ext>
            </a:extLst>
          </p:cNvPr>
          <p:cNvPicPr>
            <a:picLocks noGrp="1" noChangeAspect="1"/>
          </p:cNvPicPr>
          <p:nvPr>
            <p:ph idx="1"/>
          </p:nvPr>
        </p:nvPicPr>
        <p:blipFill rotWithShape="1">
          <a:blip r:embed="rId3"/>
          <a:srcRect l="29937" t="26019" r="17594" b="16459"/>
          <a:stretch/>
        </p:blipFill>
        <p:spPr>
          <a:xfrm>
            <a:off x="7421586" y="1677716"/>
            <a:ext cx="4058816" cy="2502994"/>
          </a:xfrm>
        </p:spPr>
      </p:pic>
    </p:spTree>
    <p:extLst>
      <p:ext uri="{BB962C8B-B14F-4D97-AF65-F5344CB8AC3E}">
        <p14:creationId xmlns:p14="http://schemas.microsoft.com/office/powerpoint/2010/main" val="7970369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a:t>
            </a:r>
            <a:r>
              <a:rPr lang="en-US" sz="2400" b="1" dirty="0" err="1"/>
              <a:t>Oraclise</a:t>
            </a:r>
            <a:endParaRPr lang="en-US" sz="2400" b="1" dirty="0"/>
          </a:p>
        </p:txBody>
      </p:sp>
      <p:sp>
        <p:nvSpPr>
          <p:cNvPr id="8" name="TextBox 7">
            <a:extLst>
              <a:ext uri="{FF2B5EF4-FFF2-40B4-BE49-F238E27FC236}">
                <a16:creationId xmlns:a16="http://schemas.microsoft.com/office/drawing/2014/main" id="{34A01A14-7EE9-0117-FE46-E4CC0767AEEE}"/>
              </a:ext>
            </a:extLst>
          </p:cNvPr>
          <p:cNvSpPr txBox="1"/>
          <p:nvPr/>
        </p:nvSpPr>
        <p:spPr>
          <a:xfrm>
            <a:off x="560677" y="1003178"/>
            <a:ext cx="6310639" cy="5478423"/>
          </a:xfrm>
          <a:prstGeom prst="rect">
            <a:avLst/>
          </a:prstGeom>
          <a:noFill/>
        </p:spPr>
        <p:txBody>
          <a:bodyPr wrap="square" rtlCol="0">
            <a:spAutoFit/>
          </a:bodyPr>
          <a:lstStyle/>
          <a:p>
            <a:pPr algn="l"/>
            <a:r>
              <a:rPr lang="en-US" sz="1400" b="0" i="0" dirty="0">
                <a:solidFill>
                  <a:srgbClr val="333333"/>
                </a:solidFill>
                <a:effectLst/>
                <a:latin typeface="OpenSans"/>
              </a:rPr>
              <a:t>Recall that smart contract operates in a sandbox. It cannot call outside function or link to an external resource. </a:t>
            </a:r>
          </a:p>
          <a:p>
            <a:pPr algn="l"/>
            <a:r>
              <a:rPr lang="en-US" sz="1400" b="0" i="0" dirty="0">
                <a:solidFill>
                  <a:srgbClr val="333333"/>
                </a:solidFill>
                <a:effectLst/>
                <a:latin typeface="OpenSans"/>
              </a:rPr>
              <a:t>So how do you get access to an external resource?</a:t>
            </a:r>
          </a:p>
          <a:p>
            <a:pPr algn="l"/>
            <a:endParaRPr lang="en-US" sz="1400" dirty="0">
              <a:solidFill>
                <a:srgbClr val="333333"/>
              </a:solidFill>
              <a:latin typeface="OpenSans"/>
            </a:endParaRPr>
          </a:p>
          <a:p>
            <a:pPr algn="l"/>
            <a:r>
              <a:rPr lang="en-US" sz="1400" b="0" i="0" dirty="0">
                <a:solidFill>
                  <a:srgbClr val="1F1F1F"/>
                </a:solidFill>
                <a:effectLst/>
                <a:latin typeface="Source Sans Pro" panose="020B0503030403020204" pitchFamily="34" charset="0"/>
              </a:rPr>
              <a:t>By using a special smart contract called using </a:t>
            </a:r>
            <a:r>
              <a:rPr lang="en-US" sz="1400" b="0" i="0" dirty="0" err="1">
                <a:solidFill>
                  <a:srgbClr val="1F1F1F"/>
                </a:solidFill>
                <a:effectLst/>
                <a:latin typeface="Source Sans Pro" panose="020B0503030403020204" pitchFamily="34" charset="0"/>
              </a:rPr>
              <a:t>oraclize</a:t>
            </a:r>
            <a:r>
              <a:rPr lang="en-US" sz="1400" b="0" i="0" dirty="0">
                <a:solidFill>
                  <a:srgbClr val="1F1F1F"/>
                </a:solidFill>
                <a:effectLst/>
                <a:latin typeface="Source Sans Pro" panose="020B0503030403020204" pitchFamily="34" charset="0"/>
              </a:rPr>
              <a:t>.</a:t>
            </a:r>
          </a:p>
          <a:p>
            <a:pPr algn="l"/>
            <a:endParaRPr lang="en-US" sz="1400" dirty="0">
              <a:solidFill>
                <a:srgbClr val="1F1F1F"/>
              </a:solidFill>
              <a:latin typeface="Source Sans Pro" panose="020B0503030403020204" pitchFamily="34" charset="0"/>
            </a:endParaRPr>
          </a:p>
          <a:p>
            <a:pPr algn="l"/>
            <a:r>
              <a:rPr lang="en-US" sz="1400" b="0" i="0" dirty="0">
                <a:solidFill>
                  <a:srgbClr val="1F1F1F"/>
                </a:solidFill>
                <a:effectLst/>
                <a:latin typeface="Source Sans Pro" panose="020B0503030403020204" pitchFamily="34" charset="0"/>
              </a:rPr>
              <a:t>Why can't a smart contract access outside sources?</a:t>
            </a:r>
          </a:p>
          <a:p>
            <a:pPr algn="l"/>
            <a:r>
              <a:rPr lang="en-US" sz="1400" b="0" i="0" dirty="0">
                <a:solidFill>
                  <a:srgbClr val="1F1F1F"/>
                </a:solidFill>
                <a:effectLst/>
                <a:latin typeface="Source Sans Pro" panose="020B0503030403020204" pitchFamily="34" charset="0"/>
              </a:rPr>
              <a:t>The results of an operation on the blockchain has to be deterministic.</a:t>
            </a:r>
            <a:endParaRPr lang="en-US" sz="1400" dirty="0">
              <a:solidFill>
                <a:srgbClr val="1F1F1F"/>
              </a:solidFill>
              <a:latin typeface="Source Sans Pro" panose="020B0503030403020204" pitchFamily="34" charset="0"/>
            </a:endParaRPr>
          </a:p>
          <a:p>
            <a:pPr algn="l"/>
            <a:r>
              <a:rPr lang="en-US" sz="1400" b="0" i="0" dirty="0">
                <a:solidFill>
                  <a:srgbClr val="333333"/>
                </a:solidFill>
                <a:effectLst/>
                <a:latin typeface="OpenSans"/>
              </a:rPr>
              <a:t>These conditions limit the applicability of the smart contracts in many </a:t>
            </a:r>
          </a:p>
          <a:p>
            <a:pPr algn="l"/>
            <a:r>
              <a:rPr lang="en-US" sz="1400" b="0" i="0" dirty="0">
                <a:solidFill>
                  <a:srgbClr val="333333"/>
                </a:solidFill>
                <a:effectLst/>
                <a:latin typeface="OpenSans"/>
              </a:rPr>
              <a:t>real world applications that may involve obtaining facts, </a:t>
            </a:r>
          </a:p>
          <a:p>
            <a:pPr algn="l"/>
            <a:r>
              <a:rPr lang="en-US" sz="1400" b="0" i="0" dirty="0">
                <a:solidFill>
                  <a:srgbClr val="333333"/>
                </a:solidFill>
                <a:effectLst/>
                <a:latin typeface="OpenSans"/>
              </a:rPr>
              <a:t>data, and assets from external world sources. </a:t>
            </a:r>
          </a:p>
          <a:p>
            <a:pPr algn="l"/>
            <a:r>
              <a:rPr lang="en-US" sz="1400" b="0" i="0" dirty="0">
                <a:solidFill>
                  <a:srgbClr val="333333"/>
                </a:solidFill>
                <a:effectLst/>
                <a:latin typeface="OpenSans"/>
              </a:rPr>
              <a:t>Moreover, the data has to be obtained at the time of execution and </a:t>
            </a:r>
          </a:p>
          <a:p>
            <a:pPr algn="l"/>
            <a:r>
              <a:rPr lang="en-US" sz="1400" b="0" i="0" dirty="0">
                <a:solidFill>
                  <a:srgbClr val="333333"/>
                </a:solidFill>
                <a:effectLst/>
                <a:latin typeface="OpenSans"/>
              </a:rPr>
              <a:t>may not be available at the time of deployment of the contract.</a:t>
            </a:r>
          </a:p>
          <a:p>
            <a:pPr algn="l"/>
            <a:r>
              <a:rPr lang="en-US" sz="1400" b="0" i="0" dirty="0">
                <a:solidFill>
                  <a:srgbClr val="333333"/>
                </a:solidFill>
                <a:effectLst/>
                <a:latin typeface="OpenSans"/>
              </a:rPr>
              <a:t>The </a:t>
            </a:r>
            <a:r>
              <a:rPr lang="en-US" sz="1400" b="0" i="0" dirty="0" err="1">
                <a:solidFill>
                  <a:srgbClr val="333333"/>
                </a:solidFill>
                <a:effectLst/>
                <a:latin typeface="OpenSans"/>
              </a:rPr>
              <a:t>oraclize</a:t>
            </a:r>
            <a:r>
              <a:rPr lang="en-US" sz="1400" b="0" i="0" dirty="0">
                <a:solidFill>
                  <a:srgbClr val="333333"/>
                </a:solidFill>
                <a:effectLst/>
                <a:latin typeface="OpenSans"/>
              </a:rPr>
              <a:t> concept addresses this problem of fetching external data from a smart contract.</a:t>
            </a:r>
          </a:p>
          <a:p>
            <a:pPr algn="l"/>
            <a:endParaRPr lang="en-US" sz="1400" dirty="0">
              <a:solidFill>
                <a:srgbClr val="333333"/>
              </a:solidFill>
              <a:latin typeface="OpenSans"/>
            </a:endParaRPr>
          </a:p>
          <a:p>
            <a:pPr algn="l"/>
            <a:r>
              <a:rPr lang="en-US" sz="1400" b="0" i="0" dirty="0">
                <a:solidFill>
                  <a:srgbClr val="1F1F1F"/>
                </a:solidFill>
                <a:effectLst/>
                <a:latin typeface="Source Sans Pro" panose="020B0503030403020204" pitchFamily="34" charset="0"/>
              </a:rPr>
              <a:t>What is </a:t>
            </a:r>
            <a:r>
              <a:rPr lang="en-US" sz="1400" b="0" i="0" dirty="0" err="1">
                <a:solidFill>
                  <a:srgbClr val="1F1F1F"/>
                </a:solidFill>
                <a:effectLst/>
                <a:latin typeface="Source Sans Pro" panose="020B0503030403020204" pitchFamily="34" charset="0"/>
              </a:rPr>
              <a:t>oraclize</a:t>
            </a:r>
            <a:r>
              <a:rPr lang="en-US" sz="1400" b="0" i="0" dirty="0">
                <a:solidFill>
                  <a:srgbClr val="1F1F1F"/>
                </a:solidFill>
                <a:effectLst/>
                <a:latin typeface="Source Sans Pro" panose="020B0503030403020204" pitchFamily="34" charset="0"/>
              </a:rPr>
              <a:t>?</a:t>
            </a:r>
            <a:endParaRPr lang="en-US" sz="1400" b="0" i="0" dirty="0">
              <a:solidFill>
                <a:srgbClr val="333333"/>
              </a:solidFill>
              <a:effectLst/>
              <a:latin typeface="OpenSans"/>
            </a:endParaRPr>
          </a:p>
          <a:p>
            <a:pPr algn="l"/>
            <a:r>
              <a:rPr lang="en-US" sz="1400" b="0" i="0" dirty="0">
                <a:solidFill>
                  <a:srgbClr val="333333"/>
                </a:solidFill>
                <a:effectLst/>
                <a:latin typeface="OpenSans"/>
              </a:rPr>
              <a:t>When you look up the meaning of oracle, Merriam-Webster's definition of oracle is,  an authoritative or wise expression or answer. This definition very closely defines the rule of </a:t>
            </a:r>
            <a:r>
              <a:rPr lang="en-US" sz="1400" b="0" i="0" dirty="0" err="1">
                <a:solidFill>
                  <a:srgbClr val="333333"/>
                </a:solidFill>
                <a:effectLst/>
                <a:latin typeface="OpenSans"/>
              </a:rPr>
              <a:t>oraclized</a:t>
            </a:r>
            <a:r>
              <a:rPr lang="en-US" sz="1400" b="0" i="0" dirty="0">
                <a:solidFill>
                  <a:srgbClr val="333333"/>
                </a:solidFill>
                <a:effectLst/>
                <a:latin typeface="OpenSans"/>
              </a:rPr>
              <a:t> service in the smart contract </a:t>
            </a:r>
            <a:r>
              <a:rPr lang="en-US" sz="1400" b="0" i="0" dirty="0" err="1">
                <a:solidFill>
                  <a:srgbClr val="333333"/>
                </a:solidFill>
                <a:effectLst/>
                <a:latin typeface="OpenSans"/>
              </a:rPr>
              <a:t>dApp</a:t>
            </a:r>
            <a:r>
              <a:rPr lang="en-US" sz="1400" b="0" i="0" dirty="0">
                <a:solidFill>
                  <a:srgbClr val="333333"/>
                </a:solidFill>
                <a:effectLst/>
                <a:latin typeface="OpenSans"/>
              </a:rPr>
              <a:t> development.</a:t>
            </a:r>
          </a:p>
          <a:p>
            <a:pPr algn="l"/>
            <a:endParaRPr lang="en-US" sz="1400" dirty="0">
              <a:solidFill>
                <a:srgbClr val="333333"/>
              </a:solidFill>
              <a:latin typeface="OpenSans"/>
            </a:endParaRPr>
          </a:p>
          <a:p>
            <a:pPr algn="l"/>
            <a:r>
              <a:rPr lang="en-US" sz="1400" b="0" i="0" dirty="0" err="1">
                <a:solidFill>
                  <a:srgbClr val="333333"/>
                </a:solidFill>
                <a:effectLst/>
                <a:latin typeface="OpenSans"/>
              </a:rPr>
              <a:t>Oraclize</a:t>
            </a:r>
            <a:r>
              <a:rPr lang="en-US" sz="1400" b="0" i="0" dirty="0">
                <a:solidFill>
                  <a:srgbClr val="333333"/>
                </a:solidFill>
                <a:effectLst/>
                <a:latin typeface="OpenSans"/>
              </a:rPr>
              <a:t> is described as a data carrier between the web resources, </a:t>
            </a:r>
          </a:p>
          <a:p>
            <a:pPr algn="l"/>
            <a:r>
              <a:rPr lang="en-US" sz="1400" b="0" i="0" dirty="0">
                <a:solidFill>
                  <a:srgbClr val="333333"/>
                </a:solidFill>
                <a:effectLst/>
                <a:latin typeface="OpenSans"/>
              </a:rPr>
              <a:t>APIs and the URLs, and the smart contract.</a:t>
            </a:r>
          </a:p>
          <a:p>
            <a:pPr algn="l"/>
            <a:endParaRPr lang="en-US" sz="1400" dirty="0">
              <a:solidFill>
                <a:srgbClr val="333333"/>
              </a:solidFill>
              <a:latin typeface="OpenSans"/>
            </a:endParaRPr>
          </a:p>
          <a:p>
            <a:pPr algn="l"/>
            <a:r>
              <a:rPr lang="en-US" sz="1400" b="0" i="0" dirty="0">
                <a:solidFill>
                  <a:srgbClr val="1F1F1F"/>
                </a:solidFill>
                <a:effectLst/>
                <a:latin typeface="Source Sans Pro" panose="020B0503030403020204" pitchFamily="34" charset="0"/>
              </a:rPr>
              <a:t>Of course, </a:t>
            </a:r>
            <a:r>
              <a:rPr lang="en-US" sz="1400" b="0" i="0" dirty="0" err="1">
                <a:solidFill>
                  <a:srgbClr val="1F1F1F"/>
                </a:solidFill>
                <a:effectLst/>
                <a:latin typeface="Source Sans Pro" panose="020B0503030403020204" pitchFamily="34" charset="0"/>
              </a:rPr>
              <a:t>oraclize</a:t>
            </a:r>
            <a:r>
              <a:rPr lang="en-US" sz="1400" b="0" i="0" dirty="0">
                <a:solidFill>
                  <a:srgbClr val="1F1F1F"/>
                </a:solidFill>
                <a:effectLst/>
                <a:latin typeface="Source Sans Pro" panose="020B0503030403020204" pitchFamily="34" charset="0"/>
              </a:rPr>
              <a:t> is outside the blockchain protocol.</a:t>
            </a:r>
            <a:endParaRPr lang="en-US" sz="1400"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77CBEA16-2343-72D3-CE5B-0CFC2953A0F3}"/>
              </a:ext>
            </a:extLst>
          </p:cNvPr>
          <p:cNvPicPr>
            <a:picLocks noGrp="1" noChangeAspect="1"/>
          </p:cNvPicPr>
          <p:nvPr>
            <p:ph idx="1"/>
          </p:nvPr>
        </p:nvPicPr>
        <p:blipFill rotWithShape="1">
          <a:blip r:embed="rId3"/>
          <a:srcRect l="23303" t="21903" r="14940" b="36456"/>
          <a:stretch/>
        </p:blipFill>
        <p:spPr>
          <a:xfrm>
            <a:off x="7100595" y="1677716"/>
            <a:ext cx="4777274" cy="1811950"/>
          </a:xfrm>
        </p:spPr>
      </p:pic>
    </p:spTree>
    <p:extLst>
      <p:ext uri="{BB962C8B-B14F-4D97-AF65-F5344CB8AC3E}">
        <p14:creationId xmlns:p14="http://schemas.microsoft.com/office/powerpoint/2010/main" val="11793130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a:t>
            </a:r>
            <a:r>
              <a:rPr lang="en-US" sz="2400" b="1" dirty="0" err="1"/>
              <a:t>Oraclise</a:t>
            </a:r>
            <a:endParaRPr lang="en-US" sz="2400" b="1" dirty="0"/>
          </a:p>
        </p:txBody>
      </p:sp>
      <p:sp>
        <p:nvSpPr>
          <p:cNvPr id="8" name="TextBox 7">
            <a:extLst>
              <a:ext uri="{FF2B5EF4-FFF2-40B4-BE49-F238E27FC236}">
                <a16:creationId xmlns:a16="http://schemas.microsoft.com/office/drawing/2014/main" id="{34A01A14-7EE9-0117-FE46-E4CC0767AEEE}"/>
              </a:ext>
            </a:extLst>
          </p:cNvPr>
          <p:cNvSpPr txBox="1"/>
          <p:nvPr/>
        </p:nvSpPr>
        <p:spPr>
          <a:xfrm>
            <a:off x="560677" y="1817897"/>
            <a:ext cx="5535323" cy="2246769"/>
          </a:xfrm>
          <a:prstGeom prst="rect">
            <a:avLst/>
          </a:prstGeom>
          <a:noFill/>
        </p:spPr>
        <p:txBody>
          <a:bodyPr wrap="square" rtlCol="0">
            <a:spAutoFit/>
          </a:bodyPr>
          <a:lstStyle/>
          <a:p>
            <a:pPr algn="l"/>
            <a:r>
              <a:rPr lang="en-US" sz="1400" b="0" i="0" dirty="0" err="1">
                <a:solidFill>
                  <a:srgbClr val="333333"/>
                </a:solidFill>
                <a:effectLst/>
                <a:latin typeface="OpenSans"/>
              </a:rPr>
              <a:t>UsingOraclize</a:t>
            </a:r>
            <a:r>
              <a:rPr lang="en-US" sz="1400" b="0" i="0" dirty="0">
                <a:solidFill>
                  <a:srgbClr val="333333"/>
                </a:solidFill>
                <a:effectLst/>
                <a:latin typeface="OpenSans"/>
              </a:rPr>
              <a:t> is a smart contract that provides minimally a query function to access external sources. </a:t>
            </a:r>
          </a:p>
          <a:p>
            <a:pPr algn="l"/>
            <a:r>
              <a:rPr lang="en-US" sz="1400" b="0" i="0" dirty="0">
                <a:solidFill>
                  <a:srgbClr val="333333"/>
                </a:solidFill>
                <a:effectLst/>
                <a:latin typeface="OpenSans"/>
              </a:rPr>
              <a:t>It not only fetches the data, but it also provides proofs and authentication about the sources if needed by calling the smart contract.</a:t>
            </a:r>
          </a:p>
          <a:p>
            <a:pPr algn="l"/>
            <a:endParaRPr lang="en-US" sz="1400" dirty="0">
              <a:solidFill>
                <a:srgbClr val="333333"/>
              </a:solidFill>
              <a:latin typeface="OpenSans"/>
            </a:endParaRPr>
          </a:p>
          <a:p>
            <a:pPr algn="l"/>
            <a:r>
              <a:rPr lang="en-US" sz="1400" b="0" i="0" dirty="0">
                <a:solidFill>
                  <a:srgbClr val="333333"/>
                </a:solidFill>
                <a:effectLst/>
                <a:latin typeface="OpenSans"/>
              </a:rPr>
              <a:t>The data requested is returned through a callback function since accessing the data and verification may take some time.</a:t>
            </a:r>
          </a:p>
          <a:p>
            <a:pPr algn="l"/>
            <a:endParaRPr lang="en-US" sz="1400" dirty="0">
              <a:solidFill>
                <a:srgbClr val="333333"/>
              </a:solidFill>
              <a:latin typeface="OpenSans"/>
            </a:endParaRP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06DDCFC3-14A1-5465-BB8D-4237B2BFB09F}"/>
              </a:ext>
            </a:extLst>
          </p:cNvPr>
          <p:cNvPicPr>
            <a:picLocks noGrp="1" noChangeAspect="1"/>
          </p:cNvPicPr>
          <p:nvPr>
            <p:ph idx="1"/>
          </p:nvPr>
        </p:nvPicPr>
        <p:blipFill rotWithShape="1">
          <a:blip r:embed="rId3"/>
          <a:srcRect l="23062" t="30093" r="8684" b="25305"/>
          <a:stretch/>
        </p:blipFill>
        <p:spPr>
          <a:xfrm>
            <a:off x="6662056" y="1801620"/>
            <a:ext cx="5279889" cy="1940769"/>
          </a:xfrm>
        </p:spPr>
      </p:pic>
    </p:spTree>
    <p:extLst>
      <p:ext uri="{BB962C8B-B14F-4D97-AF65-F5344CB8AC3E}">
        <p14:creationId xmlns:p14="http://schemas.microsoft.com/office/powerpoint/2010/main" val="32684445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a:t>
            </a:r>
            <a:r>
              <a:rPr lang="en-US" sz="2400" b="1" dirty="0" err="1"/>
              <a:t>Oraclise</a:t>
            </a:r>
            <a:endParaRPr lang="en-US" sz="2400" b="1" dirty="0"/>
          </a:p>
        </p:txBody>
      </p:sp>
      <p:sp>
        <p:nvSpPr>
          <p:cNvPr id="8" name="TextBox 7">
            <a:extLst>
              <a:ext uri="{FF2B5EF4-FFF2-40B4-BE49-F238E27FC236}">
                <a16:creationId xmlns:a16="http://schemas.microsoft.com/office/drawing/2014/main" id="{34A01A14-7EE9-0117-FE46-E4CC0767AEEE}"/>
              </a:ext>
            </a:extLst>
          </p:cNvPr>
          <p:cNvSpPr txBox="1"/>
          <p:nvPr/>
        </p:nvSpPr>
        <p:spPr>
          <a:xfrm>
            <a:off x="560677" y="1817897"/>
            <a:ext cx="5535323" cy="3754874"/>
          </a:xfrm>
          <a:prstGeom prst="rect">
            <a:avLst/>
          </a:prstGeom>
          <a:noFill/>
        </p:spPr>
        <p:txBody>
          <a:bodyPr wrap="square" rtlCol="0">
            <a:spAutoFit/>
          </a:bodyPr>
          <a:lstStyle/>
          <a:p>
            <a:pPr algn="l"/>
            <a:r>
              <a:rPr lang="en-US" sz="1400" b="0" i="0" dirty="0">
                <a:solidFill>
                  <a:srgbClr val="333333"/>
                </a:solidFill>
                <a:effectLst/>
                <a:latin typeface="OpenSans"/>
              </a:rPr>
              <a:t>We do not want the blockchain smart contract waiting on results. </a:t>
            </a:r>
          </a:p>
          <a:p>
            <a:pPr algn="l"/>
            <a:r>
              <a:rPr lang="en-US" sz="1400" b="0" i="0" dirty="0">
                <a:solidFill>
                  <a:srgbClr val="333333"/>
                </a:solidFill>
                <a:effectLst/>
                <a:latin typeface="OpenSans"/>
              </a:rPr>
              <a:t>The following is a simple class diagram relating the smart contract, </a:t>
            </a:r>
          </a:p>
          <a:p>
            <a:pPr algn="l"/>
            <a:r>
              <a:rPr lang="en-US" sz="1400" b="0" i="0" dirty="0" err="1">
                <a:solidFill>
                  <a:srgbClr val="333333"/>
                </a:solidFill>
                <a:effectLst/>
                <a:latin typeface="OpenSans"/>
              </a:rPr>
              <a:t>usingOraclize</a:t>
            </a:r>
            <a:r>
              <a:rPr lang="en-US" sz="1400" b="0" i="0" dirty="0">
                <a:solidFill>
                  <a:srgbClr val="333333"/>
                </a:solidFill>
                <a:effectLst/>
                <a:latin typeface="OpenSans"/>
              </a:rPr>
              <a:t> and an external data source.</a:t>
            </a:r>
          </a:p>
          <a:p>
            <a:pPr algn="l"/>
            <a:endParaRPr lang="en-US" sz="1400" dirty="0">
              <a:solidFill>
                <a:srgbClr val="333333"/>
              </a:solidFill>
              <a:latin typeface="OpenSans"/>
            </a:endParaRPr>
          </a:p>
          <a:p>
            <a:pPr algn="l"/>
            <a:r>
              <a:rPr lang="en-US" sz="1400" b="0" i="0" dirty="0">
                <a:solidFill>
                  <a:srgbClr val="1F1F1F"/>
                </a:solidFill>
                <a:effectLst/>
                <a:latin typeface="Source Sans Pro" panose="020B0503030403020204" pitchFamily="34" charset="0"/>
              </a:rPr>
              <a:t>With the smart contract, average winter temperature is deployed.</a:t>
            </a:r>
            <a:endParaRPr lang="en-US" sz="1400" b="0" i="0" dirty="0">
              <a:solidFill>
                <a:srgbClr val="333333"/>
              </a:solidFill>
              <a:effectLst/>
              <a:latin typeface="OpenSans"/>
            </a:endParaRPr>
          </a:p>
          <a:p>
            <a:pPr algn="l"/>
            <a:r>
              <a:rPr lang="en-US" sz="1400" b="0" i="0" dirty="0">
                <a:solidFill>
                  <a:srgbClr val="333333"/>
                </a:solidFill>
                <a:effectLst/>
                <a:latin typeface="OpenSans"/>
              </a:rPr>
              <a:t>It calls </a:t>
            </a:r>
            <a:r>
              <a:rPr lang="en-US" sz="1400" b="0" i="0" dirty="0" err="1">
                <a:solidFill>
                  <a:srgbClr val="333333"/>
                </a:solidFill>
                <a:effectLst/>
                <a:latin typeface="OpenSans"/>
              </a:rPr>
              <a:t>fetchData</a:t>
            </a:r>
            <a:r>
              <a:rPr lang="en-US" sz="1400" b="0" i="0" dirty="0">
                <a:solidFill>
                  <a:srgbClr val="333333"/>
                </a:solidFill>
                <a:effectLst/>
                <a:latin typeface="OpenSans"/>
              </a:rPr>
              <a:t> function. That in turn in-walks </a:t>
            </a:r>
            <a:r>
              <a:rPr lang="en-US" sz="1400" b="0" i="0" dirty="0" err="1">
                <a:solidFill>
                  <a:srgbClr val="333333"/>
                </a:solidFill>
                <a:effectLst/>
                <a:latin typeface="OpenSans"/>
              </a:rPr>
              <a:t>oraclize_query</a:t>
            </a:r>
            <a:r>
              <a:rPr lang="en-US" sz="1400" b="0" i="0" dirty="0">
                <a:solidFill>
                  <a:srgbClr val="333333"/>
                </a:solidFill>
                <a:effectLst/>
                <a:latin typeface="OpenSans"/>
              </a:rPr>
              <a:t> with the URL for the data source.</a:t>
            </a:r>
          </a:p>
          <a:p>
            <a:pPr algn="l"/>
            <a:endParaRPr lang="en-US" sz="1400" dirty="0">
              <a:solidFill>
                <a:srgbClr val="333333"/>
              </a:solidFill>
              <a:latin typeface="OpenSans"/>
            </a:endParaRPr>
          </a:p>
          <a:p>
            <a:pPr algn="l"/>
            <a:r>
              <a:rPr lang="en-US" sz="1400" b="0" i="0" dirty="0">
                <a:solidFill>
                  <a:srgbClr val="333333"/>
                </a:solidFill>
                <a:effectLst/>
                <a:latin typeface="OpenSans"/>
              </a:rPr>
              <a:t>Since it may take time to fetch the data, a call back function is provided so that it can invoked when the required data has been fetched.</a:t>
            </a:r>
          </a:p>
          <a:p>
            <a:pPr algn="l"/>
            <a:endParaRPr lang="en-US" sz="1400" dirty="0">
              <a:solidFill>
                <a:srgbClr val="333333"/>
              </a:solidFill>
              <a:latin typeface="OpenSans"/>
            </a:endParaRPr>
          </a:p>
          <a:p>
            <a:pPr algn="l"/>
            <a:r>
              <a:rPr lang="en-US" sz="1400" b="0" i="0" dirty="0" err="1">
                <a:solidFill>
                  <a:srgbClr val="333333"/>
                </a:solidFill>
                <a:effectLst/>
                <a:latin typeface="OpenSans"/>
              </a:rPr>
              <a:t>UsingOraclize</a:t>
            </a:r>
            <a:r>
              <a:rPr lang="en-US" sz="1400" b="0" i="0" dirty="0">
                <a:solidFill>
                  <a:srgbClr val="333333"/>
                </a:solidFill>
                <a:effectLst/>
                <a:latin typeface="OpenSans"/>
              </a:rPr>
              <a:t> accesses the external data source, authenticates and </a:t>
            </a:r>
          </a:p>
          <a:p>
            <a:pPr algn="l"/>
            <a:r>
              <a:rPr lang="en-US" sz="1400" b="0" i="0" dirty="0">
                <a:solidFill>
                  <a:srgbClr val="333333"/>
                </a:solidFill>
                <a:effectLst/>
                <a:latin typeface="OpenSans"/>
              </a:rPr>
              <a:t>sends the data with the proof to the originating smart contract.</a:t>
            </a:r>
          </a:p>
          <a:p>
            <a:pPr algn="l"/>
            <a:endParaRPr lang="en-US" sz="1400" b="0" i="0" dirty="0">
              <a:solidFill>
                <a:srgbClr val="333333"/>
              </a:solidFill>
              <a:effectLst/>
              <a:latin typeface="OpenSans"/>
            </a:endParaRPr>
          </a:p>
          <a:p>
            <a:pPr algn="l"/>
            <a:r>
              <a:rPr lang="en-US" sz="1400" b="0" i="0" dirty="0">
                <a:solidFill>
                  <a:srgbClr val="1F1F1F"/>
                </a:solidFill>
                <a:effectLst/>
                <a:latin typeface="Source Sans Pro" panose="020B0503030403020204" pitchFamily="34" charset="0"/>
              </a:rPr>
              <a:t>In this case, </a:t>
            </a:r>
            <a:r>
              <a:rPr lang="en-US" sz="1400" b="0" i="0" dirty="0" err="1">
                <a:solidFill>
                  <a:srgbClr val="1F1F1F"/>
                </a:solidFill>
                <a:effectLst/>
                <a:latin typeface="Source Sans Pro" panose="020B0503030403020204" pitchFamily="34" charset="0"/>
              </a:rPr>
              <a:t>AverageWinter</a:t>
            </a:r>
            <a:r>
              <a:rPr lang="en-US" sz="1400" b="0" i="0" dirty="0">
                <a:solidFill>
                  <a:srgbClr val="1F1F1F"/>
                </a:solidFill>
                <a:effectLst/>
                <a:latin typeface="Source Sans Pro" panose="020B0503030403020204" pitchFamily="34" charset="0"/>
              </a:rPr>
              <a:t> Temperature.</a:t>
            </a:r>
            <a:endParaRPr lang="en-US" sz="1400" b="0" i="0" dirty="0">
              <a:solidFill>
                <a:srgbClr val="333333"/>
              </a:solidFill>
              <a:effectLst/>
              <a:latin typeface="OpenSans"/>
            </a:endParaRPr>
          </a:p>
          <a:p>
            <a:pPr algn="l"/>
            <a:endParaRPr lang="en-US" sz="1400" dirty="0">
              <a:solidFill>
                <a:srgbClr val="333333"/>
              </a:solidFill>
              <a:latin typeface="OpenSans"/>
            </a:endParaRPr>
          </a:p>
          <a:p>
            <a:pPr algn="l"/>
            <a:endParaRPr lang="en-US" sz="1400" b="0" i="0" dirty="0">
              <a:solidFill>
                <a:srgbClr val="333333"/>
              </a:solidFill>
              <a:effectLst/>
              <a:latin typeface="OpenSans"/>
            </a:endParaRPr>
          </a:p>
        </p:txBody>
      </p:sp>
      <p:pic>
        <p:nvPicPr>
          <p:cNvPr id="10" name="Content Placeholder 9">
            <a:extLst>
              <a:ext uri="{FF2B5EF4-FFF2-40B4-BE49-F238E27FC236}">
                <a16:creationId xmlns:a16="http://schemas.microsoft.com/office/drawing/2014/main" id="{682253E6-252B-ABC8-1B65-42F4DE9F3133}"/>
              </a:ext>
            </a:extLst>
          </p:cNvPr>
          <p:cNvPicPr>
            <a:picLocks noGrp="1" noChangeAspect="1"/>
          </p:cNvPicPr>
          <p:nvPr>
            <p:ph idx="1"/>
          </p:nvPr>
        </p:nvPicPr>
        <p:blipFill rotWithShape="1">
          <a:blip r:embed="rId3"/>
          <a:srcRect l="25474" t="24089" r="11684" b="14966"/>
          <a:stretch/>
        </p:blipFill>
        <p:spPr>
          <a:xfrm>
            <a:off x="6291793" y="365126"/>
            <a:ext cx="5490449" cy="2995126"/>
          </a:xfrm>
        </p:spPr>
      </p:pic>
      <p:pic>
        <p:nvPicPr>
          <p:cNvPr id="12" name="Picture 11">
            <a:extLst>
              <a:ext uri="{FF2B5EF4-FFF2-40B4-BE49-F238E27FC236}">
                <a16:creationId xmlns:a16="http://schemas.microsoft.com/office/drawing/2014/main" id="{4B29D9D3-42F2-6B5B-F1A1-ABF521AA463B}"/>
              </a:ext>
            </a:extLst>
          </p:cNvPr>
          <p:cNvPicPr>
            <a:picLocks noChangeAspect="1"/>
          </p:cNvPicPr>
          <p:nvPr/>
        </p:nvPicPr>
        <p:blipFill rotWithShape="1">
          <a:blip r:embed="rId4"/>
          <a:srcRect l="34821" t="23673" r="22092" b="12517"/>
          <a:stretch/>
        </p:blipFill>
        <p:spPr>
          <a:xfrm>
            <a:off x="7236209" y="3492593"/>
            <a:ext cx="3601616" cy="3000281"/>
          </a:xfrm>
          <a:prstGeom prst="rect">
            <a:avLst/>
          </a:prstGeom>
        </p:spPr>
      </p:pic>
    </p:spTree>
    <p:extLst>
      <p:ext uri="{BB962C8B-B14F-4D97-AF65-F5344CB8AC3E}">
        <p14:creationId xmlns:p14="http://schemas.microsoft.com/office/powerpoint/2010/main" val="3079381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a:t>
            </a:r>
            <a:r>
              <a:rPr lang="en-US" sz="2400" b="1" dirty="0" err="1"/>
              <a:t>Oraclise</a:t>
            </a:r>
            <a:endParaRPr lang="en-US" sz="2400" b="1" dirty="0"/>
          </a:p>
        </p:txBody>
      </p:sp>
      <p:sp>
        <p:nvSpPr>
          <p:cNvPr id="8" name="TextBox 7">
            <a:extLst>
              <a:ext uri="{FF2B5EF4-FFF2-40B4-BE49-F238E27FC236}">
                <a16:creationId xmlns:a16="http://schemas.microsoft.com/office/drawing/2014/main" id="{34A01A14-7EE9-0117-FE46-E4CC0767AEEE}"/>
              </a:ext>
            </a:extLst>
          </p:cNvPr>
          <p:cNvSpPr txBox="1"/>
          <p:nvPr/>
        </p:nvSpPr>
        <p:spPr>
          <a:xfrm>
            <a:off x="560677" y="1817897"/>
            <a:ext cx="5804612" cy="2462213"/>
          </a:xfrm>
          <a:prstGeom prst="rect">
            <a:avLst/>
          </a:prstGeom>
          <a:noFill/>
        </p:spPr>
        <p:txBody>
          <a:bodyPr wrap="square" rtlCol="0">
            <a:spAutoFit/>
          </a:bodyPr>
          <a:lstStyle/>
          <a:p>
            <a:pPr algn="l"/>
            <a:r>
              <a:rPr lang="en-US" sz="1400" b="0" i="0" dirty="0">
                <a:solidFill>
                  <a:srgbClr val="1F1F1F"/>
                </a:solidFill>
                <a:effectLst/>
                <a:latin typeface="Source Sans Pro" panose="020B0503030403020204" pitchFamily="34" charset="0"/>
              </a:rPr>
              <a:t>First you import </a:t>
            </a:r>
            <a:r>
              <a:rPr lang="en-US" sz="1400" b="0" i="0" dirty="0" err="1">
                <a:solidFill>
                  <a:srgbClr val="1F1F1F"/>
                </a:solidFill>
                <a:effectLst/>
                <a:latin typeface="Source Sans Pro" panose="020B0503030403020204" pitchFamily="34" charset="0"/>
              </a:rPr>
              <a:t>usingOraclize</a:t>
            </a:r>
            <a:r>
              <a:rPr lang="en-US" sz="1400" b="0" i="0" dirty="0">
                <a:solidFill>
                  <a:srgbClr val="1F1F1F"/>
                </a:solidFill>
                <a:effectLst/>
                <a:latin typeface="Source Sans Pro" panose="020B0503030403020204" pitchFamily="34" charset="0"/>
              </a:rPr>
              <a:t> smart contract using the import statement.</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Then the contract </a:t>
            </a:r>
            <a:r>
              <a:rPr lang="en-US" sz="1400" b="0" i="0" dirty="0" err="1">
                <a:solidFill>
                  <a:srgbClr val="333333"/>
                </a:solidFill>
                <a:effectLst/>
                <a:latin typeface="OpenSans"/>
              </a:rPr>
              <a:t>AverageWinter</a:t>
            </a:r>
            <a:r>
              <a:rPr lang="en-US" sz="1400" b="0" i="0" dirty="0">
                <a:solidFill>
                  <a:srgbClr val="333333"/>
                </a:solidFill>
                <a:effectLst/>
                <a:latin typeface="OpenSans"/>
              </a:rPr>
              <a:t> Temperature inherits from </a:t>
            </a:r>
            <a:r>
              <a:rPr lang="en-US" sz="1400" b="0" i="0" dirty="0" err="1">
                <a:solidFill>
                  <a:srgbClr val="333333"/>
                </a:solidFill>
                <a:effectLst/>
                <a:latin typeface="OpenSans"/>
              </a:rPr>
              <a:t>usingOraclize</a:t>
            </a:r>
            <a:r>
              <a:rPr lang="en-US" sz="1400" b="0" i="0" dirty="0">
                <a:solidFill>
                  <a:srgbClr val="333333"/>
                </a:solidFill>
                <a:effectLst/>
                <a:latin typeface="OpenSans"/>
              </a:rPr>
              <a:t>. </a:t>
            </a:r>
          </a:p>
          <a:p>
            <a:pPr algn="l"/>
            <a:r>
              <a:rPr lang="en-US" sz="1400" b="0" i="0" dirty="0">
                <a:solidFill>
                  <a:srgbClr val="333333"/>
                </a:solidFill>
                <a:effectLst/>
                <a:latin typeface="OpenSans"/>
              </a:rPr>
              <a:t>Contract </a:t>
            </a:r>
            <a:r>
              <a:rPr lang="en-US" sz="1400" b="0" i="0" dirty="0" err="1">
                <a:solidFill>
                  <a:srgbClr val="333333"/>
                </a:solidFill>
                <a:effectLst/>
                <a:latin typeface="OpenSans"/>
              </a:rPr>
              <a:t>AverageWinter</a:t>
            </a:r>
            <a:r>
              <a:rPr lang="en-US" sz="1400" b="0" i="0" dirty="0">
                <a:solidFill>
                  <a:srgbClr val="333333"/>
                </a:solidFill>
                <a:effectLst/>
                <a:latin typeface="OpenSans"/>
              </a:rPr>
              <a:t> Temperature is </a:t>
            </a:r>
            <a:r>
              <a:rPr lang="en-US" sz="1400" b="0" i="0" dirty="0" err="1">
                <a:solidFill>
                  <a:srgbClr val="333333"/>
                </a:solidFill>
                <a:effectLst/>
                <a:latin typeface="OpenSans"/>
              </a:rPr>
              <a:t>usingOraclize</a:t>
            </a:r>
            <a:r>
              <a:rPr lang="en-US" sz="1400" b="0" i="0" dirty="0">
                <a:solidFill>
                  <a:srgbClr val="333333"/>
                </a:solidFill>
                <a:effectLst/>
                <a:latin typeface="OpenSans"/>
              </a:rPr>
              <a:t>.</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Here, </a:t>
            </a:r>
            <a:r>
              <a:rPr lang="en-US" sz="1400" b="0" i="0" dirty="0" err="1">
                <a:solidFill>
                  <a:srgbClr val="333333"/>
                </a:solidFill>
                <a:effectLst/>
                <a:latin typeface="OpenSans"/>
              </a:rPr>
              <a:t>AverageWinter</a:t>
            </a:r>
            <a:r>
              <a:rPr lang="en-US" sz="1400" b="0" i="0" dirty="0">
                <a:solidFill>
                  <a:srgbClr val="333333"/>
                </a:solidFill>
                <a:effectLst/>
                <a:latin typeface="OpenSans"/>
              </a:rPr>
              <a:t> Temperature is inheriting </a:t>
            </a:r>
            <a:r>
              <a:rPr lang="en-US" sz="1400" b="0" i="0" dirty="0" err="1">
                <a:solidFill>
                  <a:srgbClr val="333333"/>
                </a:solidFill>
                <a:effectLst/>
                <a:latin typeface="OpenSans"/>
              </a:rPr>
              <a:t>usingOraclize</a:t>
            </a:r>
            <a:r>
              <a:rPr lang="en-US" sz="1400" b="0" i="0" dirty="0">
                <a:solidFill>
                  <a:srgbClr val="333333"/>
                </a:solidFill>
                <a:effectLst/>
                <a:latin typeface="OpenSans"/>
              </a:rPr>
              <a:t> and </a:t>
            </a:r>
          </a:p>
          <a:p>
            <a:pPr algn="l"/>
            <a:r>
              <a:rPr lang="en-US" sz="1400" b="0" i="0" dirty="0">
                <a:solidFill>
                  <a:srgbClr val="333333"/>
                </a:solidFill>
                <a:effectLst/>
                <a:latin typeface="OpenSans"/>
              </a:rPr>
              <a:t>using its function to access external resources.</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Additionally, you may also have methods to verify the proof and authenticity of the data fetched.</a:t>
            </a: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6F5B52BC-4309-C89E-707F-B5B28DB6D89C}"/>
              </a:ext>
            </a:extLst>
          </p:cNvPr>
          <p:cNvPicPr>
            <a:picLocks noGrp="1" noChangeAspect="1"/>
          </p:cNvPicPr>
          <p:nvPr>
            <p:ph idx="1"/>
          </p:nvPr>
        </p:nvPicPr>
        <p:blipFill rotWithShape="1">
          <a:blip r:embed="rId3"/>
          <a:srcRect l="23665" t="21731" r="9151" b="16514"/>
          <a:stretch/>
        </p:blipFill>
        <p:spPr>
          <a:xfrm>
            <a:off x="6652726" y="1817897"/>
            <a:ext cx="5197151" cy="2687217"/>
          </a:xfrm>
        </p:spPr>
      </p:pic>
    </p:spTree>
    <p:extLst>
      <p:ext uri="{BB962C8B-B14F-4D97-AF65-F5344CB8AC3E}">
        <p14:creationId xmlns:p14="http://schemas.microsoft.com/office/powerpoint/2010/main" val="28048414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Week3: </a:t>
            </a:r>
            <a:r>
              <a:rPr lang="en-US" sz="2400" b="1" dirty="0" err="1"/>
              <a:t>Oraclise</a:t>
            </a:r>
            <a:endParaRPr lang="en-US" sz="2400" b="1" dirty="0"/>
          </a:p>
        </p:txBody>
      </p:sp>
      <p:sp>
        <p:nvSpPr>
          <p:cNvPr id="8" name="TextBox 7">
            <a:extLst>
              <a:ext uri="{FF2B5EF4-FFF2-40B4-BE49-F238E27FC236}">
                <a16:creationId xmlns:a16="http://schemas.microsoft.com/office/drawing/2014/main" id="{34A01A14-7EE9-0117-FE46-E4CC0767AEEE}"/>
              </a:ext>
            </a:extLst>
          </p:cNvPr>
          <p:cNvSpPr txBox="1"/>
          <p:nvPr/>
        </p:nvSpPr>
        <p:spPr>
          <a:xfrm>
            <a:off x="560677" y="1817897"/>
            <a:ext cx="1902605" cy="307777"/>
          </a:xfrm>
          <a:prstGeom prst="rect">
            <a:avLst/>
          </a:prstGeom>
          <a:noFill/>
        </p:spPr>
        <p:txBody>
          <a:bodyPr wrap="square" rtlCol="0">
            <a:spAutoFit/>
          </a:bodyPr>
          <a:lstStyle/>
          <a:p>
            <a:pPr algn="l"/>
            <a:r>
              <a:rPr lang="en-US" sz="1400" b="0" i="0" dirty="0">
                <a:solidFill>
                  <a:srgbClr val="1F1F1F"/>
                </a:solidFill>
                <a:effectLst/>
                <a:latin typeface="Source Sans Pro" panose="020B0503030403020204" pitchFamily="34" charset="0"/>
              </a:rPr>
              <a:t>Summary</a:t>
            </a:r>
            <a:endParaRPr lang="en-US" sz="1400"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41A3B279-691E-5076-616D-D2BDCE6FF5D1}"/>
              </a:ext>
            </a:extLst>
          </p:cNvPr>
          <p:cNvPicPr>
            <a:picLocks noGrp="1" noChangeAspect="1"/>
          </p:cNvPicPr>
          <p:nvPr>
            <p:ph idx="1"/>
          </p:nvPr>
        </p:nvPicPr>
        <p:blipFill rotWithShape="1">
          <a:blip r:embed="rId3"/>
          <a:srcRect l="22338" t="21945" r="10237" b="17585"/>
          <a:stretch/>
        </p:blipFill>
        <p:spPr>
          <a:xfrm>
            <a:off x="2492113" y="1817897"/>
            <a:ext cx="7641772" cy="3855064"/>
          </a:xfrm>
        </p:spPr>
      </p:pic>
    </p:spTree>
    <p:extLst>
      <p:ext uri="{BB962C8B-B14F-4D97-AF65-F5344CB8AC3E}">
        <p14:creationId xmlns:p14="http://schemas.microsoft.com/office/powerpoint/2010/main" val="42170356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560677" y="1817897"/>
            <a:ext cx="1902605" cy="307777"/>
          </a:xfrm>
          <a:prstGeom prst="rect">
            <a:avLst/>
          </a:prstGeom>
          <a:noFill/>
        </p:spPr>
        <p:txBody>
          <a:bodyPr wrap="square" rtlCol="0">
            <a:spAutoFit/>
          </a:bodyPr>
          <a:lstStyle/>
          <a:p>
            <a:pPr algn="l"/>
            <a:r>
              <a:rPr lang="en-US" sz="1400" b="0" i="0" dirty="0" err="1">
                <a:solidFill>
                  <a:srgbClr val="1F1F1F"/>
                </a:solidFill>
                <a:effectLst/>
                <a:latin typeface="Source Sans Pro" panose="020B0503030403020204" pitchFamily="34" charset="0"/>
              </a:rPr>
              <a:t>Objetive</a:t>
            </a:r>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EB731865-BBDD-493B-696F-83404711B0BB}"/>
              </a:ext>
            </a:extLst>
          </p:cNvPr>
          <p:cNvPicPr>
            <a:picLocks noGrp="1" noChangeAspect="1"/>
          </p:cNvPicPr>
          <p:nvPr>
            <p:ph idx="1"/>
          </p:nvPr>
        </p:nvPicPr>
        <p:blipFill rotWithShape="1">
          <a:blip r:embed="rId3"/>
          <a:srcRect l="21977" t="21945" r="10357" b="13083"/>
          <a:stretch/>
        </p:blipFill>
        <p:spPr>
          <a:xfrm>
            <a:off x="2769636" y="1817897"/>
            <a:ext cx="7376633" cy="3984173"/>
          </a:xfrm>
        </p:spPr>
      </p:pic>
    </p:spTree>
    <p:extLst>
      <p:ext uri="{BB962C8B-B14F-4D97-AF65-F5344CB8AC3E}">
        <p14:creationId xmlns:p14="http://schemas.microsoft.com/office/powerpoint/2010/main" val="36166467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D82-3ADD-957A-CF37-DA9D5327D556}"/>
              </a:ext>
            </a:extLst>
          </p:cNvPr>
          <p:cNvSpPr>
            <a:spLocks noGrp="1"/>
          </p:cNvSpPr>
          <p:nvPr>
            <p:ph type="title"/>
          </p:nvPr>
        </p:nvSpPr>
        <p:spPr>
          <a:xfrm>
            <a:off x="838200" y="365126"/>
            <a:ext cx="10515600" cy="638052"/>
          </a:xfrm>
        </p:spPr>
        <p:txBody>
          <a:bodyPr>
            <a:noAutofit/>
          </a:bodyPr>
          <a:lstStyle/>
          <a:p>
            <a:r>
              <a:rPr lang="en-US" sz="2400" b="1" dirty="0" err="1"/>
              <a:t>Dapp</a:t>
            </a:r>
            <a:r>
              <a:rPr lang="en-US" sz="2400" b="1" dirty="0"/>
              <a:t> Week4: Application Models &amp; Standards</a:t>
            </a:r>
          </a:p>
        </p:txBody>
      </p:sp>
      <p:sp>
        <p:nvSpPr>
          <p:cNvPr id="8" name="TextBox 7">
            <a:extLst>
              <a:ext uri="{FF2B5EF4-FFF2-40B4-BE49-F238E27FC236}">
                <a16:creationId xmlns:a16="http://schemas.microsoft.com/office/drawing/2014/main" id="{34A01A14-7EE9-0117-FE46-E4CC0767AEEE}"/>
              </a:ext>
            </a:extLst>
          </p:cNvPr>
          <p:cNvSpPr txBox="1"/>
          <p:nvPr/>
        </p:nvSpPr>
        <p:spPr>
          <a:xfrm>
            <a:off x="669493" y="1520888"/>
            <a:ext cx="4073467" cy="4832092"/>
          </a:xfrm>
          <a:prstGeom prst="rect">
            <a:avLst/>
          </a:prstGeom>
          <a:noFill/>
        </p:spPr>
        <p:txBody>
          <a:bodyPr wrap="square" rtlCol="0">
            <a:spAutoFit/>
          </a:bodyPr>
          <a:lstStyle/>
          <a:p>
            <a:pPr algn="l"/>
            <a:r>
              <a:rPr lang="en-US" sz="1400" b="0" i="0" dirty="0">
                <a:solidFill>
                  <a:srgbClr val="333333"/>
                </a:solidFill>
                <a:effectLst/>
                <a:latin typeface="OpenSans"/>
              </a:rPr>
              <a:t>We are going to start this lesson on </a:t>
            </a:r>
            <a:r>
              <a:rPr lang="en-US" sz="1400" b="0" i="0" dirty="0" err="1">
                <a:solidFill>
                  <a:srgbClr val="333333"/>
                </a:solidFill>
                <a:effectLst/>
                <a:latin typeface="OpenSans"/>
              </a:rPr>
              <a:t>Dapp</a:t>
            </a:r>
            <a:r>
              <a:rPr lang="en-US" sz="1400" b="0" i="0" dirty="0">
                <a:solidFill>
                  <a:srgbClr val="333333"/>
                </a:solidFill>
                <a:effectLst/>
                <a:latin typeface="OpenSans"/>
              </a:rPr>
              <a:t> model with a hierarchy diagram that gives a high level view of Various </a:t>
            </a:r>
            <a:r>
              <a:rPr lang="en-US" sz="1400" b="0" i="0" dirty="0" err="1">
                <a:solidFill>
                  <a:srgbClr val="333333"/>
                </a:solidFill>
                <a:effectLst/>
                <a:latin typeface="OpenSans"/>
              </a:rPr>
              <a:t>Dapp</a:t>
            </a:r>
            <a:r>
              <a:rPr lang="en-US" sz="1400" b="0" i="0" dirty="0">
                <a:solidFill>
                  <a:srgbClr val="333333"/>
                </a:solidFill>
                <a:effectLst/>
                <a:latin typeface="OpenSans"/>
              </a:rPr>
              <a:t> model, starting from the genesis of Bitcoin.</a:t>
            </a:r>
          </a:p>
          <a:p>
            <a:pPr algn="l"/>
            <a:endParaRPr lang="en-US" sz="1400" dirty="0">
              <a:solidFill>
                <a:srgbClr val="333333"/>
              </a:solidFill>
              <a:latin typeface="OpenSans"/>
            </a:endParaRPr>
          </a:p>
          <a:p>
            <a:pPr algn="l"/>
            <a:r>
              <a:rPr lang="en-US" sz="1400" b="0" i="0" dirty="0">
                <a:solidFill>
                  <a:srgbClr val="333333"/>
                </a:solidFill>
                <a:effectLst/>
                <a:latin typeface="OpenSans"/>
              </a:rPr>
              <a:t>After this lesson, you will be able to list some important models of </a:t>
            </a:r>
            <a:r>
              <a:rPr lang="en-US" sz="1400" b="0" i="0" dirty="0" err="1">
                <a:solidFill>
                  <a:srgbClr val="333333"/>
                </a:solidFill>
                <a:effectLst/>
                <a:latin typeface="OpenSans"/>
              </a:rPr>
              <a:t>Dapp</a:t>
            </a:r>
            <a:r>
              <a:rPr lang="en-US" sz="1400" b="0" i="0" dirty="0">
                <a:solidFill>
                  <a:srgbClr val="333333"/>
                </a:solidFill>
                <a:effectLst/>
                <a:latin typeface="OpenSans"/>
              </a:rPr>
              <a:t> </a:t>
            </a:r>
          </a:p>
          <a:p>
            <a:pPr algn="l"/>
            <a:r>
              <a:rPr lang="en-US" sz="1400" b="0" i="0" dirty="0">
                <a:solidFill>
                  <a:srgbClr val="333333"/>
                </a:solidFill>
                <a:effectLst/>
                <a:latin typeface="OpenSans"/>
              </a:rPr>
              <a:t>and explain the evolution of </a:t>
            </a:r>
            <a:r>
              <a:rPr lang="en-US" sz="1400" b="0" i="0" dirty="0" err="1">
                <a:solidFill>
                  <a:srgbClr val="333333"/>
                </a:solidFill>
                <a:effectLst/>
                <a:latin typeface="OpenSans"/>
              </a:rPr>
              <a:t>Dapp</a:t>
            </a:r>
            <a:r>
              <a:rPr lang="en-US" sz="1400" b="0" i="0" dirty="0">
                <a:solidFill>
                  <a:srgbClr val="333333"/>
                </a:solidFill>
                <a:effectLst/>
                <a:latin typeface="OpenSans"/>
              </a:rPr>
              <a:t> models from cryptocurrencies to </a:t>
            </a:r>
            <a:r>
              <a:rPr lang="en-US" sz="1400" b="0" i="0" dirty="0" err="1">
                <a:solidFill>
                  <a:srgbClr val="333333"/>
                </a:solidFill>
                <a:effectLst/>
                <a:latin typeface="OpenSans"/>
              </a:rPr>
              <a:t>cryptoassets</a:t>
            </a:r>
            <a:r>
              <a:rPr lang="en-US" sz="1400" b="0" i="0" dirty="0">
                <a:solidFill>
                  <a:srgbClr val="333333"/>
                </a:solidFill>
                <a:effectLst/>
                <a:latin typeface="OpenSans"/>
              </a:rPr>
              <a:t>.</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Every Bitcoin was minted by the protocol,  except for the genesis transaction from Satoshi to Hal Finney.</a:t>
            </a:r>
          </a:p>
          <a:p>
            <a:pPr algn="l"/>
            <a:endParaRPr lang="en-US" sz="1400" dirty="0">
              <a:solidFill>
                <a:srgbClr val="333333"/>
              </a:solidFill>
              <a:latin typeface="OpenSans"/>
            </a:endParaRPr>
          </a:p>
          <a:p>
            <a:pPr algn="l"/>
            <a:r>
              <a:rPr lang="en-US" sz="1400" b="0" i="0" dirty="0">
                <a:solidFill>
                  <a:srgbClr val="333333"/>
                </a:solidFill>
                <a:effectLst/>
                <a:latin typeface="OpenSans"/>
              </a:rPr>
              <a:t>Then came the innovation of </a:t>
            </a:r>
            <a:r>
              <a:rPr lang="en-US" sz="1400" b="0" i="0" dirty="0" err="1">
                <a:solidFill>
                  <a:srgbClr val="333333"/>
                </a:solidFill>
                <a:effectLst/>
                <a:latin typeface="OpenSans"/>
              </a:rPr>
              <a:t>Etherium</a:t>
            </a:r>
            <a:r>
              <a:rPr lang="en-US" sz="1400" b="0" i="0" dirty="0">
                <a:solidFill>
                  <a:srgbClr val="333333"/>
                </a:solidFill>
                <a:effectLst/>
                <a:latin typeface="OpenSans"/>
              </a:rPr>
              <a:t> Smart Contract. </a:t>
            </a:r>
          </a:p>
          <a:p>
            <a:pPr algn="l"/>
            <a:r>
              <a:rPr lang="en-US" sz="1400" b="0" i="0" dirty="0">
                <a:solidFill>
                  <a:srgbClr val="333333"/>
                </a:solidFill>
                <a:effectLst/>
                <a:latin typeface="OpenSans"/>
              </a:rPr>
              <a:t>It helped automate the crowd funding for startups using  a virtual instrument called </a:t>
            </a:r>
            <a:r>
              <a:rPr lang="en-US" sz="1400" b="0" i="0" dirty="0" err="1">
                <a:solidFill>
                  <a:srgbClr val="333333"/>
                </a:solidFill>
                <a:effectLst/>
                <a:latin typeface="OpenSans"/>
              </a:rPr>
              <a:t>Koine</a:t>
            </a:r>
            <a:r>
              <a:rPr lang="en-US" sz="1400" b="0" i="0" dirty="0">
                <a:solidFill>
                  <a:srgbClr val="333333"/>
                </a:solidFill>
                <a:effectLst/>
                <a:latin typeface="OpenSans"/>
              </a:rPr>
              <a:t> and the process of initial coin offering.  This is similar to an initial public offering IPO of company stocks. </a:t>
            </a:r>
          </a:p>
          <a:p>
            <a:pPr algn="l"/>
            <a:r>
              <a:rPr lang="en-US" sz="1400" b="0" i="0" dirty="0">
                <a:solidFill>
                  <a:srgbClr val="333333"/>
                </a:solidFill>
                <a:effectLst/>
                <a:latin typeface="OpenSans"/>
              </a:rPr>
              <a:t>Coin ICO use a block chain to record the distribution of the coin,  receive funds, specified rules, </a:t>
            </a:r>
          </a:p>
          <a:p>
            <a:pPr algn="l"/>
            <a:r>
              <a:rPr lang="en-US" sz="1400" b="0" i="0" dirty="0">
                <a:solidFill>
                  <a:srgbClr val="333333"/>
                </a:solidFill>
                <a:effectLst/>
                <a:latin typeface="OpenSans"/>
              </a:rPr>
              <a:t>and to enforce any preconditions and policies.</a:t>
            </a:r>
          </a:p>
        </p:txBody>
      </p:sp>
      <p:pic>
        <p:nvPicPr>
          <p:cNvPr id="7" name="Content Placeholder 6">
            <a:extLst>
              <a:ext uri="{FF2B5EF4-FFF2-40B4-BE49-F238E27FC236}">
                <a16:creationId xmlns:a16="http://schemas.microsoft.com/office/drawing/2014/main" id="{9130D592-400A-8B10-E86E-C6967217AE8B}"/>
              </a:ext>
            </a:extLst>
          </p:cNvPr>
          <p:cNvPicPr>
            <a:picLocks noGrp="1" noChangeAspect="1"/>
          </p:cNvPicPr>
          <p:nvPr>
            <p:ph idx="1"/>
          </p:nvPr>
        </p:nvPicPr>
        <p:blipFill rotWithShape="1">
          <a:blip r:embed="rId3"/>
          <a:srcRect l="25113" t="29664" r="12287" b="17802"/>
          <a:stretch/>
        </p:blipFill>
        <p:spPr>
          <a:xfrm>
            <a:off x="5202315" y="1520888"/>
            <a:ext cx="6320192" cy="2983521"/>
          </a:xfrm>
        </p:spPr>
      </p:pic>
    </p:spTree>
    <p:extLst>
      <p:ext uri="{BB962C8B-B14F-4D97-AF65-F5344CB8AC3E}">
        <p14:creationId xmlns:p14="http://schemas.microsoft.com/office/powerpoint/2010/main" val="1483727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3329</TotalTime>
  <Words>11163</Words>
  <Application>Microsoft Office PowerPoint</Application>
  <PresentationFormat>Widescreen</PresentationFormat>
  <Paragraphs>780</Paragraphs>
  <Slides>110</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110</vt:i4>
      </vt:variant>
    </vt:vector>
  </HeadingPairs>
  <TitlesOfParts>
    <vt:vector size="119" baseType="lpstr">
      <vt:lpstr>Arial</vt:lpstr>
      <vt:lpstr>Cabin-semi-bold</vt:lpstr>
      <vt:lpstr>Calibri</vt:lpstr>
      <vt:lpstr>Calibri Light</vt:lpstr>
      <vt:lpstr>Open Sans</vt:lpstr>
      <vt:lpstr>OpenSans</vt:lpstr>
      <vt:lpstr>Source Sans Pro</vt:lpstr>
      <vt:lpstr>SourceSansPro</vt:lpstr>
      <vt:lpstr>Office Theme</vt:lpstr>
      <vt:lpstr>PowerPoint Presentation</vt:lpstr>
      <vt:lpstr>Week 1: Basic Operations</vt:lpstr>
      <vt:lpstr>Week 1: Basic Operations</vt:lpstr>
      <vt:lpstr>Week 1: Basic Operations</vt:lpstr>
      <vt:lpstr>Week 1: Basic Operations</vt:lpstr>
      <vt:lpstr>Week 1: Basic Operations</vt:lpstr>
      <vt:lpstr>Week 1: Basic Operations</vt:lpstr>
      <vt:lpstr>Week 1: Basic Operations</vt:lpstr>
      <vt:lpstr>Week 1: Basic Operations</vt:lpstr>
      <vt:lpstr>Week 1: Basic Operations</vt:lpstr>
      <vt:lpstr>Week 1: Basic Operations</vt:lpstr>
      <vt:lpstr>Week 1: Basic Operations</vt:lpstr>
      <vt:lpstr>Week 1: Basic Operations</vt:lpstr>
      <vt:lpstr>Week 3: Securing Blockchain</vt:lpstr>
      <vt:lpstr>Week 3: Securing Blockchain</vt:lpstr>
      <vt:lpstr>Week 4: Trust Essentials</vt:lpstr>
      <vt:lpstr>Week 4: Trust Essentials</vt:lpstr>
      <vt:lpstr>Week 4: Trust Essentials</vt:lpstr>
      <vt:lpstr>Week 4: Trust Essentials</vt:lpstr>
      <vt:lpstr>Week 4: Trust Essentials</vt:lpstr>
      <vt:lpstr>Week 4: Trust Essentials</vt:lpstr>
      <vt:lpstr>Week 4: Trust Essentials</vt:lpstr>
      <vt:lpstr>Week 4: Trust Essentials</vt:lpstr>
      <vt:lpstr>Week 4: Trust Essentials</vt:lpstr>
      <vt:lpstr>Week 4: Trust Essentials</vt:lpstr>
      <vt:lpstr>Week 4: Trust Essentials</vt:lpstr>
      <vt:lpstr>Week 4: Trust Essentials</vt:lpstr>
      <vt:lpstr>Week 4: Trust Essentials</vt:lpstr>
      <vt:lpstr>PowerPoint Presentation</vt:lpstr>
      <vt:lpstr>Smart Contract Week1</vt:lpstr>
      <vt:lpstr>Smart Contract Week1</vt:lpstr>
      <vt:lpstr>Smart Contract Week1</vt:lpstr>
      <vt:lpstr>Smart Contract Week2</vt:lpstr>
      <vt:lpstr>Smart Contract Week2</vt:lpstr>
      <vt:lpstr>Smart Contract Week2</vt:lpstr>
      <vt:lpstr>Smart Contract Week2</vt:lpstr>
      <vt:lpstr>Smart Contract Week2</vt:lpstr>
      <vt:lpstr>Smart Contract Week3</vt:lpstr>
      <vt:lpstr>Smart Contract Week3</vt:lpstr>
      <vt:lpstr>Smart Contract Week3</vt:lpstr>
      <vt:lpstr>Smart Contract Week3</vt:lpstr>
      <vt:lpstr>Decentralized Application (Dapp)</vt:lpstr>
      <vt:lpstr>Dapp Week1: Blockchain Server</vt:lpstr>
      <vt:lpstr>Dapp Week1: Blockchain Server</vt:lpstr>
      <vt:lpstr>Dapp Week1: Blockchain Server</vt:lpstr>
      <vt:lpstr>Dapp Week1: Blockchain Server</vt:lpstr>
      <vt:lpstr>Dapp Week1: Blockchain Server</vt:lpstr>
      <vt:lpstr>Dapp Week1: Blockchain Server</vt:lpstr>
      <vt:lpstr>Dapp Week1: Blockchain Server</vt:lpstr>
      <vt:lpstr>Dapp Week1: Blockchain Server</vt:lpstr>
      <vt:lpstr>Dapp Week1: Blockchain Server</vt:lpstr>
      <vt:lpstr>Dapp Week1: Blockchain Server</vt:lpstr>
      <vt:lpstr>Dapp Week1: Dapp Defined</vt:lpstr>
      <vt:lpstr>Dapp Week1: Dapp Defined</vt:lpstr>
      <vt:lpstr>Dapp Week1: Dapp Defined</vt:lpstr>
      <vt:lpstr>Dapp Week1: Dapp Defined</vt:lpstr>
      <vt:lpstr>Dapp Week1: Dapp Defined</vt:lpstr>
      <vt:lpstr>Dapp Week1: Etherium API</vt:lpstr>
      <vt:lpstr>Dapp Week1: Etherium API</vt:lpstr>
      <vt:lpstr>Dapp Week1: Etherium API</vt:lpstr>
      <vt:lpstr>Dapp Week1: Etherium API</vt:lpstr>
      <vt:lpstr>Dapp Week1: Etherium API</vt:lpstr>
      <vt:lpstr>Dapp Week1: Etherium API</vt:lpstr>
      <vt:lpstr>Dapp Week1: Etherium API</vt:lpstr>
      <vt:lpstr>Dapp Week1: Etherium API</vt:lpstr>
      <vt:lpstr>Dapp Week1: Etherium API</vt:lpstr>
      <vt:lpstr>Dapp Week2: Truffle Development</vt:lpstr>
      <vt:lpstr>Dapp Week2: Truffle Development</vt:lpstr>
      <vt:lpstr>Dapp Week2: Truffle Development</vt:lpstr>
      <vt:lpstr>Dapp Week2: Truffle Development</vt:lpstr>
      <vt:lpstr>Dapp Week2: Truffle Development</vt:lpstr>
      <vt:lpstr>Dapp Week2: Truffle Development</vt:lpstr>
      <vt:lpstr>Dapp Week2: Test Driven Dev</vt:lpstr>
      <vt:lpstr>Dapp Week2: Web Interface &amp; Testing</vt:lpstr>
      <vt:lpstr>Dapp Week2: Web Interface &amp; Testing</vt:lpstr>
      <vt:lpstr>Dapp Week2: Web Interface &amp; Testing</vt:lpstr>
      <vt:lpstr>Dapp Week2: Web Interface &amp; Testing</vt:lpstr>
      <vt:lpstr>Dapp Week2: Web Interface &amp; Testing</vt:lpstr>
      <vt:lpstr>Dapp Week3: Design improvements</vt:lpstr>
      <vt:lpstr>Dapp Week3: Design improvements</vt:lpstr>
      <vt:lpstr>Dapp Week3: Design improvements</vt:lpstr>
      <vt:lpstr>Dapp Week3: Design improvements</vt:lpstr>
      <vt:lpstr>Dapp Week3: Design improvements</vt:lpstr>
      <vt:lpstr>Dapp Week3: Design improvements (Kill or Del SC)</vt:lpstr>
      <vt:lpstr>Dapp Week3: Design improvements (Kill or Del SC)</vt:lpstr>
      <vt:lpstr>Dapp Week3: Design improvements (Kill or Del SC)</vt:lpstr>
      <vt:lpstr>Dapp Week3: Design improvements (Kill or Del SC)</vt:lpstr>
      <vt:lpstr>Dapp Week3: Design improvements (Kill or Del SC)</vt:lpstr>
      <vt:lpstr>Dapp Week3: Design improvements (Kill or Del SC)</vt:lpstr>
      <vt:lpstr>Dapp Week3: Design improvements (Kill or Del SC)</vt:lpstr>
      <vt:lpstr>Dapp Week3: Event</vt:lpstr>
      <vt:lpstr>Dapp Week3: Event</vt:lpstr>
      <vt:lpstr>Dapp Week3: Oraclise</vt:lpstr>
      <vt:lpstr>Dapp Week3: Oraclise</vt:lpstr>
      <vt:lpstr>Dapp Week3: Oraclise</vt:lpstr>
      <vt:lpstr>Dapp Week3: Oraclise</vt:lpstr>
      <vt:lpstr>Dapp Week3: Oraclise</vt:lpstr>
      <vt:lpstr>Dapp Week4: Application Models &amp; Standards</vt:lpstr>
      <vt:lpstr>Dapp Week4: Application Models &amp; Standards</vt:lpstr>
      <vt:lpstr>Dapp Week4: Application Models &amp; Standards</vt:lpstr>
      <vt:lpstr>Dapp Week4: Application Models &amp; Standards</vt:lpstr>
      <vt:lpstr>Dapp Week4: Application Models &amp; Standards</vt:lpstr>
      <vt:lpstr>Dapp Week4: Application Models &amp; Standards</vt:lpstr>
      <vt:lpstr>Dapp Week4: Application Models &amp; Standards</vt:lpstr>
      <vt:lpstr>Dapp Week4: Application Models &amp; Standards</vt:lpstr>
      <vt:lpstr>Dapp Week4: Application Models &amp; Standards</vt:lpstr>
      <vt:lpstr>Dapp Week4: Application Models &amp; Standards</vt:lpstr>
      <vt:lpstr>Dapp Week4: Application Models &amp; Standards</vt:lpstr>
      <vt:lpstr>Dapp Week4: Application Models &amp; Standards</vt:lpstr>
      <vt:lpstr>PowerPoint Presentation</vt:lpstr>
    </vt:vector>
  </TitlesOfParts>
  <Company>Intracom S.A. Telecom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Alireza Khaksari</dc:creator>
  <cp:lastModifiedBy>Alireza Khaksari</cp:lastModifiedBy>
  <cp:revision>39</cp:revision>
  <dcterms:created xsi:type="dcterms:W3CDTF">2023-11-23T12:30:25Z</dcterms:created>
  <dcterms:modified xsi:type="dcterms:W3CDTF">2024-01-15T14:10:20Z</dcterms:modified>
</cp:coreProperties>
</file>